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7" r:id="rId68"/>
    <p:sldId id="308" r:id="rId69"/>
    <p:sldId id="309" r:id="rId70"/>
    <p:sldId id="310" r:id="rId71"/>
    <p:sldId id="311" r:id="rId72"/>
    <p:sldId id="312" r:id="rId73"/>
    <p:sldId id="313" r:id="rId74"/>
    <p:sldId id="314" r:id="rId75"/>
    <p:sldId id="315" r:id="rId76"/>
    <p:sldId id="316" r:id="rId77"/>
    <p:sldId id="317" r:id="rId78"/>
    <p:sldId id="318" r:id="rId7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HK Modular" charset="1" panose="00000800000000000000"/>
      <p:regular r:id="rId10"/>
    </p:embeddedFont>
    <p:embeddedFont>
      <p:font typeface="Tomorrow" charset="1" panose="00000000000000000000"/>
      <p:regular r:id="rId11"/>
    </p:embeddedFont>
    <p:embeddedFont>
      <p:font typeface="Tomorrow Bold" charset="1" panose="00000000000000000000"/>
      <p:regular r:id="rId12"/>
    </p:embeddedFont>
    <p:embeddedFont>
      <p:font typeface="Tomorrow Italics" charset="1" panose="00000000000000000000"/>
      <p:regular r:id="rId13"/>
    </p:embeddedFont>
    <p:embeddedFont>
      <p:font typeface="Tomorrow Bold Italics" charset="1" panose="00000000000000000000"/>
      <p:regular r:id="rId14"/>
    </p:embeddedFont>
    <p:embeddedFont>
      <p:font typeface="Tomorrow Thin" charset="1" panose="00000000000000000000"/>
      <p:regular r:id="rId15"/>
    </p:embeddedFont>
    <p:embeddedFont>
      <p:font typeface="Tomorrow Thin Italics" charset="1" panose="00000000000000000000"/>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slides/slide1.xml" Type="http://schemas.openxmlformats.org/officeDocument/2006/relationships/slide"/><Relationship Id="rId18" Target="slides/slide2.xml" Type="http://schemas.openxmlformats.org/officeDocument/2006/relationships/slide"/><Relationship Id="rId19" Target="slides/slide3.xml" Type="http://schemas.openxmlformats.org/officeDocument/2006/relationships/slide"/><Relationship Id="rId2" Target="presProps.xml" Type="http://schemas.openxmlformats.org/officeDocument/2006/relationships/presProps"/><Relationship Id="rId20" Target="slides/slide4.xml" Type="http://schemas.openxmlformats.org/officeDocument/2006/relationships/slide"/><Relationship Id="rId21" Target="slides/slide5.xml" Type="http://schemas.openxmlformats.org/officeDocument/2006/relationships/slide"/><Relationship Id="rId22" Target="slides/slide6.xml" Type="http://schemas.openxmlformats.org/officeDocument/2006/relationships/slide"/><Relationship Id="rId23" Target="slides/slide7.xml" Type="http://schemas.openxmlformats.org/officeDocument/2006/relationships/slide"/><Relationship Id="rId24" Target="slides/slide8.xml" Type="http://schemas.openxmlformats.org/officeDocument/2006/relationships/slide"/><Relationship Id="rId25" Target="slides/slide9.xml" Type="http://schemas.openxmlformats.org/officeDocument/2006/relationships/slide"/><Relationship Id="rId26" Target="slides/slide10.xml" Type="http://schemas.openxmlformats.org/officeDocument/2006/relationships/slide"/><Relationship Id="rId27" Target="slides/slide11.xml" Type="http://schemas.openxmlformats.org/officeDocument/2006/relationships/slide"/><Relationship Id="rId28" Target="slides/slide12.xml" Type="http://schemas.openxmlformats.org/officeDocument/2006/relationships/slide"/><Relationship Id="rId29" Target="slides/slide13.xml" Type="http://schemas.openxmlformats.org/officeDocument/2006/relationships/slide"/><Relationship Id="rId3" Target="viewProps.xml" Type="http://schemas.openxmlformats.org/officeDocument/2006/relationships/viewProps"/><Relationship Id="rId30" Target="slides/slide14.xml" Type="http://schemas.openxmlformats.org/officeDocument/2006/relationships/slide"/><Relationship Id="rId31" Target="slides/slide15.xml" Type="http://schemas.openxmlformats.org/officeDocument/2006/relationships/slide"/><Relationship Id="rId32" Target="slides/slide16.xml" Type="http://schemas.openxmlformats.org/officeDocument/2006/relationships/slide"/><Relationship Id="rId33" Target="slides/slide17.xml" Type="http://schemas.openxmlformats.org/officeDocument/2006/relationships/slide"/><Relationship Id="rId34" Target="slides/slide18.xml" Type="http://schemas.openxmlformats.org/officeDocument/2006/relationships/slide"/><Relationship Id="rId35" Target="slides/slide19.xml" Type="http://schemas.openxmlformats.org/officeDocument/2006/relationships/slide"/><Relationship Id="rId36" Target="slides/slide20.xml" Type="http://schemas.openxmlformats.org/officeDocument/2006/relationships/slide"/><Relationship Id="rId37" Target="slides/slide21.xml" Type="http://schemas.openxmlformats.org/officeDocument/2006/relationships/slide"/><Relationship Id="rId38" Target="slides/slide22.xml" Type="http://schemas.openxmlformats.org/officeDocument/2006/relationships/slide"/><Relationship Id="rId39" Target="slides/slide23.xml" Type="http://schemas.openxmlformats.org/officeDocument/2006/relationships/slide"/><Relationship Id="rId4" Target="theme/theme1.xml" Type="http://schemas.openxmlformats.org/officeDocument/2006/relationships/theme"/><Relationship Id="rId40" Target="slides/slide24.xml" Type="http://schemas.openxmlformats.org/officeDocument/2006/relationships/slide"/><Relationship Id="rId41" Target="slides/slide25.xml" Type="http://schemas.openxmlformats.org/officeDocument/2006/relationships/slide"/><Relationship Id="rId42" Target="slides/slide26.xml" Type="http://schemas.openxmlformats.org/officeDocument/2006/relationships/slide"/><Relationship Id="rId43" Target="slides/slide27.xml" Type="http://schemas.openxmlformats.org/officeDocument/2006/relationships/slide"/><Relationship Id="rId44" Target="slides/slide28.xml" Type="http://schemas.openxmlformats.org/officeDocument/2006/relationships/slide"/><Relationship Id="rId45" Target="slides/slide29.xml" Type="http://schemas.openxmlformats.org/officeDocument/2006/relationships/slide"/><Relationship Id="rId46" Target="slides/slide30.xml" Type="http://schemas.openxmlformats.org/officeDocument/2006/relationships/slide"/><Relationship Id="rId47" Target="slides/slide31.xml" Type="http://schemas.openxmlformats.org/officeDocument/2006/relationships/slide"/><Relationship Id="rId48" Target="slides/slide32.xml" Type="http://schemas.openxmlformats.org/officeDocument/2006/relationships/slide"/><Relationship Id="rId49" Target="slides/slide33.xml" Type="http://schemas.openxmlformats.org/officeDocument/2006/relationships/slide"/><Relationship Id="rId5" Target="tableStyles.xml" Type="http://schemas.openxmlformats.org/officeDocument/2006/relationships/tableStyles"/><Relationship Id="rId50" Target="slides/slide34.xml" Type="http://schemas.openxmlformats.org/officeDocument/2006/relationships/slide"/><Relationship Id="rId51" Target="slides/slide35.xml" Type="http://schemas.openxmlformats.org/officeDocument/2006/relationships/slide"/><Relationship Id="rId52" Target="slides/slide36.xml" Type="http://schemas.openxmlformats.org/officeDocument/2006/relationships/slide"/><Relationship Id="rId53" Target="slides/slide37.xml" Type="http://schemas.openxmlformats.org/officeDocument/2006/relationships/slide"/><Relationship Id="rId54" Target="slides/slide38.xml" Type="http://schemas.openxmlformats.org/officeDocument/2006/relationships/slide"/><Relationship Id="rId55" Target="slides/slide39.xml" Type="http://schemas.openxmlformats.org/officeDocument/2006/relationships/slide"/><Relationship Id="rId56" Target="slides/slide40.xml" Type="http://schemas.openxmlformats.org/officeDocument/2006/relationships/slide"/><Relationship Id="rId57" Target="slides/slide41.xml" Type="http://schemas.openxmlformats.org/officeDocument/2006/relationships/slide"/><Relationship Id="rId58" Target="slides/slide42.xml" Type="http://schemas.openxmlformats.org/officeDocument/2006/relationships/slide"/><Relationship Id="rId59" Target="slides/slide43.xml" Type="http://schemas.openxmlformats.org/officeDocument/2006/relationships/slide"/><Relationship Id="rId6" Target="fonts/font6.fntdata" Type="http://schemas.openxmlformats.org/officeDocument/2006/relationships/font"/><Relationship Id="rId60" Target="slides/slide44.xml" Type="http://schemas.openxmlformats.org/officeDocument/2006/relationships/slide"/><Relationship Id="rId61" Target="slides/slide45.xml" Type="http://schemas.openxmlformats.org/officeDocument/2006/relationships/slide"/><Relationship Id="rId62" Target="slides/slide46.xml" Type="http://schemas.openxmlformats.org/officeDocument/2006/relationships/slide"/><Relationship Id="rId63" Target="slides/slide47.xml" Type="http://schemas.openxmlformats.org/officeDocument/2006/relationships/slide"/><Relationship Id="rId64" Target="slides/slide48.xml" Type="http://schemas.openxmlformats.org/officeDocument/2006/relationships/slide"/><Relationship Id="rId65" Target="slides/slide49.xml" Type="http://schemas.openxmlformats.org/officeDocument/2006/relationships/slide"/><Relationship Id="rId66" Target="slides/slide50.xml" Type="http://schemas.openxmlformats.org/officeDocument/2006/relationships/slide"/><Relationship Id="rId67" Target="slides/slide51.xml" Type="http://schemas.openxmlformats.org/officeDocument/2006/relationships/slide"/><Relationship Id="rId68" Target="slides/slide52.xml" Type="http://schemas.openxmlformats.org/officeDocument/2006/relationships/slide"/><Relationship Id="rId69" Target="slides/slide53.xml" Type="http://schemas.openxmlformats.org/officeDocument/2006/relationships/slide"/><Relationship Id="rId7" Target="fonts/font7.fntdata" Type="http://schemas.openxmlformats.org/officeDocument/2006/relationships/font"/><Relationship Id="rId70" Target="slides/slide54.xml" Type="http://schemas.openxmlformats.org/officeDocument/2006/relationships/slide"/><Relationship Id="rId71" Target="slides/slide55.xml" Type="http://schemas.openxmlformats.org/officeDocument/2006/relationships/slide"/><Relationship Id="rId72" Target="slides/slide56.xml" Type="http://schemas.openxmlformats.org/officeDocument/2006/relationships/slide"/><Relationship Id="rId73" Target="slides/slide57.xml" Type="http://schemas.openxmlformats.org/officeDocument/2006/relationships/slide"/><Relationship Id="rId74" Target="slides/slide58.xml" Type="http://schemas.openxmlformats.org/officeDocument/2006/relationships/slide"/><Relationship Id="rId75" Target="slides/slide59.xml" Type="http://schemas.openxmlformats.org/officeDocument/2006/relationships/slide"/><Relationship Id="rId76" Target="slides/slide60.xml" Type="http://schemas.openxmlformats.org/officeDocument/2006/relationships/slide"/><Relationship Id="rId77" Target="slides/slide61.xml" Type="http://schemas.openxmlformats.org/officeDocument/2006/relationships/slide"/><Relationship Id="rId78" Target="slides/slide62.xml" Type="http://schemas.openxmlformats.org/officeDocument/2006/relationships/slide"/><Relationship Id="rId79" Target="slides/slide63.xml" Type="http://schemas.openxmlformats.org/officeDocument/2006/relationships/slide"/><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7.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7.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7.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7.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7.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7.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29.jpeg" Type="http://schemas.openxmlformats.org/officeDocument/2006/relationships/image"/><Relationship Id="rId4" Target="../media/VAFzgiTjsmg.mp4" Type="http://schemas.openxmlformats.org/officeDocument/2006/relationships/video"/><Relationship Id="rId5" Target="../media/VAFzgiTjsmg.mp4" Type="http://schemas.microsoft.com/office/2007/relationships/media"/><Relationship Id="rId6" Target="../media/image15.png" Type="http://schemas.openxmlformats.org/officeDocument/2006/relationships/image"/><Relationship Id="rId7" Target="../media/image16.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7.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7.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34.jpe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7.pn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7.png" Type="http://schemas.openxmlformats.org/officeDocument/2006/relationships/image"/></Relationships>
</file>

<file path=ppt/slides/_rels/slide3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s>
</file>

<file path=ppt/slides/_rels/slide3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7.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10" Target="../media/VAFzhP9awFQ.mp4" Type="http://schemas.openxmlformats.org/officeDocument/2006/relationships/video"/><Relationship Id="rId11" Target="../media/VAFzhP9awFQ.mp4" Type="http://schemas.microsoft.com/office/2007/relationships/media"/><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7.png" Type="http://schemas.openxmlformats.org/officeDocument/2006/relationships/image"/><Relationship Id="rId9" Target="../media/image19.jpeg" Type="http://schemas.openxmlformats.org/officeDocument/2006/relationships/image"/></Relationships>
</file>

<file path=ppt/slides/_rels/slide4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7.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35.jpeg" Type="http://schemas.openxmlformats.org/officeDocument/2006/relationships/image"/></Relationships>
</file>

<file path=ppt/slides/_rels/slide4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s>
</file>

<file path=ppt/slides/_rels/slide4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4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4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4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4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4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1.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png" Type="http://schemas.openxmlformats.org/officeDocument/2006/relationships/image"/></Relationships>
</file>

<file path=ppt/slides/_rels/slide4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 Id="rId3" Target="../media/image16.sv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 Id="rId6" Target="../media/image7.png" Type="http://schemas.openxmlformats.org/officeDocument/2006/relationships/image"/></Relationships>
</file>

<file path=ppt/slides/_rels/slide4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7.png" Type="http://schemas.openxmlformats.org/officeDocument/2006/relationships/image"/><Relationship Id="rId9" Target="../media/image20.jpeg" Type="http://schemas.openxmlformats.org/officeDocument/2006/relationships/image"/></Relationships>
</file>

<file path=ppt/slides/_rels/slide5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7.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5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7.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 Id="rId7" Target="../media/image36.png" Type="http://schemas.openxmlformats.org/officeDocument/2006/relationships/image"/></Relationships>
</file>

<file path=ppt/slides/_rels/slide5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s>
</file>

<file path=ppt/slides/_rels/slide5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8.png" Type="http://schemas.openxmlformats.org/officeDocument/2006/relationships/image"/><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7.png" Type="http://schemas.openxmlformats.org/officeDocument/2006/relationships/image"/><Relationship Id="rId9" Target="../media/image37.png" Type="http://schemas.openxmlformats.org/officeDocument/2006/relationships/image"/></Relationships>
</file>

<file path=ppt/slides/_rels/slide5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7.png" Type="http://schemas.openxmlformats.org/officeDocument/2006/relationships/image"/></Relationships>
</file>

<file path=ppt/slides/_rels/slide5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7.png" Type="http://schemas.openxmlformats.org/officeDocument/2006/relationships/image"/></Relationships>
</file>

<file path=ppt/slides/_rels/slide56.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39.png" Type="http://schemas.openxmlformats.org/officeDocument/2006/relationships/image"/><Relationship Id="rId2" Target="../media/image13.png" Type="http://schemas.openxmlformats.org/officeDocument/2006/relationships/image"/><Relationship Id="rId3" Target="../media/image14.sv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 Id="rId8" Target="../media/image7.png" Type="http://schemas.openxmlformats.org/officeDocument/2006/relationships/image"/><Relationship Id="rId9" Target="../media/image37.png" Type="http://schemas.openxmlformats.org/officeDocument/2006/relationships/image"/></Relationships>
</file>

<file path=ppt/slides/_rels/slide5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7.png" Type="http://schemas.openxmlformats.org/officeDocument/2006/relationships/image"/></Relationships>
</file>

<file path=ppt/slides/_rels/slide5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7.png" Type="http://schemas.openxmlformats.org/officeDocument/2006/relationships/image"/></Relationships>
</file>

<file path=ppt/slides/_rels/slide5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7.png" Type="http://schemas.openxmlformats.org/officeDocument/2006/relationships/image"/></Relationships>
</file>

<file path=ppt/slides/_rels/slide6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7.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6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7.png" Type="http://schemas.openxmlformats.org/officeDocument/2006/relationships/image"/><Relationship Id="rId5" Target="../media/image40.pn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s>
</file>

<file path=ppt/slides/_rels/slide6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63.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45.png" Type="http://schemas.openxmlformats.org/officeDocument/2006/relationships/image"/><Relationship Id="rId11" Target="../media/image46.png" Type="http://schemas.openxmlformats.org/officeDocument/2006/relationships/image"/><Relationship Id="rId12" Target="../media/image39.png" Type="http://schemas.openxmlformats.org/officeDocument/2006/relationships/image"/><Relationship Id="rId13" Target="../media/image37.png" Type="http://schemas.openxmlformats.org/officeDocument/2006/relationships/image"/><Relationship Id="rId14" Target="../media/image3.png" Type="http://schemas.openxmlformats.org/officeDocument/2006/relationships/image"/><Relationship Id="rId15" Target="../media/image47.png" Type="http://schemas.openxmlformats.org/officeDocument/2006/relationships/image"/><Relationship Id="rId16" Target="../media/image38.png" Type="http://schemas.openxmlformats.org/officeDocument/2006/relationships/image"/><Relationship Id="rId17" Target="../media/image48.png" Type="http://schemas.openxmlformats.org/officeDocument/2006/relationships/image"/><Relationship Id="rId18" Target="../media/image49.pn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41.png" Type="http://schemas.openxmlformats.org/officeDocument/2006/relationships/image"/><Relationship Id="rId5" Target="../media/image42.png" Type="http://schemas.openxmlformats.org/officeDocument/2006/relationships/image"/><Relationship Id="rId6" Target="../media/image25.png" Type="http://schemas.openxmlformats.org/officeDocument/2006/relationships/image"/><Relationship Id="rId7" Target="../media/image43.png" Type="http://schemas.openxmlformats.org/officeDocument/2006/relationships/image"/><Relationship Id="rId8" Target="../media/image44.png" Type="http://schemas.openxmlformats.org/officeDocument/2006/relationships/image"/><Relationship Id="rId9" Target="../media/image12.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7.png" Type="http://schemas.openxmlformats.org/officeDocument/2006/relationships/image"/><Relationship Id="rId5" Target="../media/image15.png" Type="http://schemas.openxmlformats.org/officeDocument/2006/relationships/image"/><Relationship Id="rId6" Target="../media/image16.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 Id="rId3" Target="../media/image27.svg" Type="http://schemas.openxmlformats.org/officeDocument/2006/relationships/image"/><Relationship Id="rId4" Target="../media/image7.png" Type="http://schemas.openxmlformats.org/officeDocument/2006/relationships/image"/><Relationship Id="rId5" Target="../media/image28.jpe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10219">
                <a:alpha val="100000"/>
              </a:srgbClr>
            </a:gs>
            <a:gs pos="50000">
              <a:srgbClr val="000224">
                <a:alpha val="100000"/>
              </a:srgbClr>
            </a:gs>
            <a:gs pos="100000">
              <a:srgbClr val="0496BE">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99888" y="-42468"/>
            <a:ext cx="20487775" cy="10371936"/>
          </a:xfrm>
          <a:custGeom>
            <a:avLst/>
            <a:gdLst/>
            <a:ahLst/>
            <a:cxnLst/>
            <a:rect r="r" b="b" t="t" l="l"/>
            <a:pathLst>
              <a:path h="10371936" w="20487775">
                <a:moveTo>
                  <a:pt x="0" y="0"/>
                </a:moveTo>
                <a:lnTo>
                  <a:pt x="20487776" y="0"/>
                </a:lnTo>
                <a:lnTo>
                  <a:pt x="20487776" y="10371936"/>
                </a:lnTo>
                <a:lnTo>
                  <a:pt x="0" y="103719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96500">
            <a:off x="9800342" y="1600542"/>
            <a:ext cx="8877067" cy="7545507"/>
          </a:xfrm>
          <a:custGeom>
            <a:avLst/>
            <a:gdLst/>
            <a:ahLst/>
            <a:cxnLst/>
            <a:rect r="r" b="b" t="t" l="l"/>
            <a:pathLst>
              <a:path h="7545507" w="8877067">
                <a:moveTo>
                  <a:pt x="0" y="0"/>
                </a:moveTo>
                <a:lnTo>
                  <a:pt x="8877066" y="0"/>
                </a:lnTo>
                <a:lnTo>
                  <a:pt x="8877066" y="7545507"/>
                </a:lnTo>
                <a:lnTo>
                  <a:pt x="0" y="7545507"/>
                </a:lnTo>
                <a:lnTo>
                  <a:pt x="0" y="0"/>
                </a:lnTo>
                <a:close/>
              </a:path>
            </a:pathLst>
          </a:custGeom>
          <a:blipFill>
            <a:blip r:embed="rId4"/>
            <a:stretch>
              <a:fillRect l="0" t="0" r="0" b="0"/>
            </a:stretch>
          </a:blipFill>
        </p:spPr>
      </p:sp>
      <p:sp>
        <p:nvSpPr>
          <p:cNvPr name="TextBox 4" id="4"/>
          <p:cNvSpPr txBox="true"/>
          <p:nvPr/>
        </p:nvSpPr>
        <p:spPr>
          <a:xfrm rot="0">
            <a:off x="1099337" y="5411594"/>
            <a:ext cx="8492722" cy="829812"/>
          </a:xfrm>
          <a:prstGeom prst="rect">
            <a:avLst/>
          </a:prstGeom>
        </p:spPr>
        <p:txBody>
          <a:bodyPr anchor="t" rtlCol="false" tIns="0" lIns="0" bIns="0" rIns="0">
            <a:spAutoFit/>
          </a:bodyPr>
          <a:lstStyle/>
          <a:p>
            <a:pPr>
              <a:lnSpc>
                <a:spcPts val="6762"/>
              </a:lnSpc>
              <a:spcBef>
                <a:spcPct val="0"/>
              </a:spcBef>
            </a:pPr>
            <a:r>
              <a:rPr lang="en-US" sz="4830">
                <a:solidFill>
                  <a:srgbClr val="FFFFFF"/>
                </a:solidFill>
                <a:latin typeface="Tomorrow"/>
              </a:rPr>
              <a:t>Friend or Foe?</a:t>
            </a:r>
          </a:p>
        </p:txBody>
      </p:sp>
      <p:sp>
        <p:nvSpPr>
          <p:cNvPr name="TextBox 5" id="5"/>
          <p:cNvSpPr txBox="true"/>
          <p:nvPr/>
        </p:nvSpPr>
        <p:spPr>
          <a:xfrm rot="0">
            <a:off x="1099337" y="3865353"/>
            <a:ext cx="8492722" cy="1641167"/>
          </a:xfrm>
          <a:prstGeom prst="rect">
            <a:avLst/>
          </a:prstGeom>
        </p:spPr>
        <p:txBody>
          <a:bodyPr anchor="t" rtlCol="false" tIns="0" lIns="0" bIns="0" rIns="0">
            <a:spAutoFit/>
          </a:bodyPr>
          <a:lstStyle/>
          <a:p>
            <a:pPr>
              <a:lnSpc>
                <a:spcPts val="13491"/>
              </a:lnSpc>
              <a:spcBef>
                <a:spcPct val="0"/>
              </a:spcBef>
            </a:pPr>
            <a:r>
              <a:rPr lang="en-US" sz="9637">
                <a:solidFill>
                  <a:srgbClr val="FFFFFF"/>
                </a:solidFill>
                <a:latin typeface="HK Modular"/>
              </a:rPr>
              <a:t>CHATGTP</a:t>
            </a:r>
          </a:p>
        </p:txBody>
      </p:sp>
      <p:sp>
        <p:nvSpPr>
          <p:cNvPr name="TextBox 6" id="6"/>
          <p:cNvSpPr txBox="true"/>
          <p:nvPr/>
        </p:nvSpPr>
        <p:spPr>
          <a:xfrm rot="0">
            <a:off x="1099337" y="7881753"/>
            <a:ext cx="8492722" cy="681222"/>
          </a:xfrm>
          <a:prstGeom prst="rect">
            <a:avLst/>
          </a:prstGeom>
        </p:spPr>
        <p:txBody>
          <a:bodyPr anchor="t" rtlCol="false" tIns="0" lIns="0" bIns="0" rIns="0">
            <a:spAutoFit/>
          </a:bodyPr>
          <a:lstStyle/>
          <a:p>
            <a:pPr>
              <a:lnSpc>
                <a:spcPts val="5502"/>
              </a:lnSpc>
              <a:spcBef>
                <a:spcPct val="0"/>
              </a:spcBef>
            </a:pPr>
            <a:r>
              <a:rPr lang="en-US" sz="3930">
                <a:solidFill>
                  <a:srgbClr val="FFFFFF"/>
                </a:solidFill>
                <a:latin typeface="Tomorrow"/>
              </a:rPr>
              <a:t>Dave Andren, City of McAlester</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06884">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1131234" y="-162257"/>
            <a:ext cx="20550468" cy="10611514"/>
          </a:xfrm>
          <a:custGeom>
            <a:avLst/>
            <a:gdLst/>
            <a:ahLst/>
            <a:cxnLst/>
            <a:rect r="r" b="b" t="t" l="l"/>
            <a:pathLst>
              <a:path h="10611514" w="20550468">
                <a:moveTo>
                  <a:pt x="0" y="0"/>
                </a:moveTo>
                <a:lnTo>
                  <a:pt x="20550468" y="0"/>
                </a:lnTo>
                <a:lnTo>
                  <a:pt x="20550468" y="10611514"/>
                </a:lnTo>
                <a:lnTo>
                  <a:pt x="0" y="10611514"/>
                </a:lnTo>
                <a:lnTo>
                  <a:pt x="0" y="0"/>
                </a:lnTo>
                <a:close/>
              </a:path>
            </a:pathLst>
          </a:custGeom>
          <a:blipFill>
            <a:blip r:embed="rId2">
              <a:alphaModFix amt="5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599298" y="3545855"/>
            <a:ext cx="7089405" cy="4104077"/>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what are some Daily uses for chatgtp?</a:t>
            </a:r>
          </a:p>
        </p:txBody>
      </p:sp>
      <p:sp>
        <p:nvSpPr>
          <p:cNvPr name="Freeform 5" id="5"/>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grpSp>
        <p:nvGrpSpPr>
          <p:cNvPr name="Group 6" id="6"/>
          <p:cNvGrpSpPr/>
          <p:nvPr/>
        </p:nvGrpSpPr>
        <p:grpSpPr>
          <a:xfrm rot="0">
            <a:off x="8727176" y="2042558"/>
            <a:ext cx="833648" cy="833648"/>
            <a:chOff x="0" y="0"/>
            <a:chExt cx="1111530" cy="1111530"/>
          </a:xfrm>
        </p:grpSpPr>
        <p:sp>
          <p:nvSpPr>
            <p:cNvPr name="Freeform 7" id="7"/>
            <p:cNvSpPr/>
            <p:nvPr/>
          </p:nvSpPr>
          <p:spPr>
            <a:xfrm flipH="false" flipV="false" rot="0">
              <a:off x="0" y="0"/>
              <a:ext cx="1111530" cy="1111530"/>
            </a:xfrm>
            <a:custGeom>
              <a:avLst/>
              <a:gdLst/>
              <a:ahLst/>
              <a:cxnLst/>
              <a:rect r="r" b="b" t="t" l="l"/>
              <a:pathLst>
                <a:path h="1111530" w="1111530">
                  <a:moveTo>
                    <a:pt x="0" y="0"/>
                  </a:moveTo>
                  <a:lnTo>
                    <a:pt x="1111530" y="0"/>
                  </a:lnTo>
                  <a:lnTo>
                    <a:pt x="1111530" y="1111530"/>
                  </a:lnTo>
                  <a:lnTo>
                    <a:pt x="0" y="1111530"/>
                  </a:lnTo>
                  <a:lnTo>
                    <a:pt x="0" y="0"/>
                  </a:lnTo>
                  <a:close/>
                </a:path>
              </a:pathLst>
            </a:custGeom>
            <a:blipFill>
              <a:blip r:embed="rId7"/>
              <a:stretch>
                <a:fillRect l="0" t="0" r="0" b="0"/>
              </a:stretch>
            </a:blipFill>
          </p:spPr>
        </p:sp>
        <p:sp>
          <p:nvSpPr>
            <p:cNvPr name="TextBox 8" id="8"/>
            <p:cNvSpPr txBox="true"/>
            <p:nvPr/>
          </p:nvSpPr>
          <p:spPr>
            <a:xfrm rot="0">
              <a:off x="345539" y="293854"/>
              <a:ext cx="420453" cy="476196"/>
            </a:xfrm>
            <a:prstGeom prst="rect">
              <a:avLst/>
            </a:prstGeom>
          </p:spPr>
          <p:txBody>
            <a:bodyPr anchor="t" rtlCol="false" tIns="0" lIns="0" bIns="0" rIns="0">
              <a:spAutoFit/>
            </a:bodyPr>
            <a:lstStyle/>
            <a:p>
              <a:pPr algn="ctr" marL="0" indent="0" lvl="0">
                <a:lnSpc>
                  <a:spcPts val="3002"/>
                </a:lnSpc>
                <a:spcBef>
                  <a:spcPct val="0"/>
                </a:spcBef>
              </a:pPr>
              <a:r>
                <a:rPr lang="en-US" sz="2144">
                  <a:solidFill>
                    <a:srgbClr val="FFFFFF"/>
                  </a:solidFill>
                  <a:latin typeface="HK Modular"/>
                </a:rPr>
                <a:t>2</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3949">
                <a:alpha val="100000"/>
              </a:srgbClr>
            </a:gs>
            <a:gs pos="50000">
              <a:srgbClr val="010219">
                <a:alpha val="100000"/>
              </a:srgbClr>
            </a:gs>
            <a:gs pos="100000">
              <a:srgbClr val="000224">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386787" y="2730518"/>
            <a:ext cx="5006444" cy="1232837"/>
          </a:xfrm>
          <a:custGeom>
            <a:avLst/>
            <a:gdLst/>
            <a:ahLst/>
            <a:cxnLst/>
            <a:rect r="r" b="b" t="t" l="l"/>
            <a:pathLst>
              <a:path h="1232837" w="5006444">
                <a:moveTo>
                  <a:pt x="0" y="0"/>
                </a:moveTo>
                <a:lnTo>
                  <a:pt x="5006444" y="0"/>
                </a:lnTo>
                <a:lnTo>
                  <a:pt x="5006444"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7387555" y="2732778"/>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673354" y="3090828"/>
            <a:ext cx="4433309" cy="521916"/>
          </a:xfrm>
          <a:prstGeom prst="rect">
            <a:avLst/>
          </a:prstGeom>
        </p:spPr>
        <p:txBody>
          <a:bodyPr anchor="t" rtlCol="false" tIns="0" lIns="0" bIns="0" rIns="0">
            <a:spAutoFit/>
          </a:bodyPr>
          <a:lstStyle/>
          <a:p>
            <a:pPr algn="ctr" marL="0" indent="0" lvl="0">
              <a:lnSpc>
                <a:spcPts val="2070"/>
              </a:lnSpc>
            </a:pPr>
            <a:r>
              <a:rPr lang="en-US" sz="1815">
                <a:solidFill>
                  <a:srgbClr val="01FFFF"/>
                </a:solidFill>
                <a:latin typeface="HK Modular"/>
              </a:rPr>
              <a:t>professional email responses</a:t>
            </a:r>
          </a:p>
        </p:txBody>
      </p:sp>
      <p:sp>
        <p:nvSpPr>
          <p:cNvPr name="TextBox 5" id="5"/>
          <p:cNvSpPr txBox="true"/>
          <p:nvPr/>
        </p:nvSpPr>
        <p:spPr>
          <a:xfrm rot="0">
            <a:off x="10077336" y="3045208"/>
            <a:ext cx="5823492" cy="901301"/>
          </a:xfrm>
          <a:prstGeom prst="rect">
            <a:avLst/>
          </a:prstGeom>
        </p:spPr>
        <p:txBody>
          <a:bodyPr anchor="t" rtlCol="false" tIns="0" lIns="0" bIns="0" rIns="0">
            <a:spAutoFit/>
          </a:bodyPr>
          <a:lstStyle/>
          <a:p>
            <a:pPr>
              <a:lnSpc>
                <a:spcPts val="3533"/>
              </a:lnSpc>
            </a:pPr>
            <a:r>
              <a:rPr lang="en-US" sz="3046">
                <a:solidFill>
                  <a:srgbClr val="FFFFFF"/>
                </a:solidFill>
                <a:latin typeface="Tomorrow"/>
              </a:rPr>
              <a:t>How much time do you spend answering Email?</a:t>
            </a:r>
          </a:p>
        </p:txBody>
      </p:sp>
      <p:sp>
        <p:nvSpPr>
          <p:cNvPr name="TextBox 6" id="6"/>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Daily uses for chatgtp?</a:t>
            </a:r>
          </a:p>
        </p:txBody>
      </p:sp>
      <p:grpSp>
        <p:nvGrpSpPr>
          <p:cNvPr name="Group 7" id="7"/>
          <p:cNvGrpSpPr/>
          <p:nvPr/>
        </p:nvGrpSpPr>
        <p:grpSpPr>
          <a:xfrm rot="0">
            <a:off x="1021921" y="1028700"/>
            <a:ext cx="1037426" cy="1037452"/>
            <a:chOff x="0" y="0"/>
            <a:chExt cx="1383234" cy="1383269"/>
          </a:xfrm>
        </p:grpSpPr>
        <p:sp>
          <p:nvSpPr>
            <p:cNvPr name="Freeform 8" id="8"/>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9" id="9"/>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3949">
                <a:alpha val="100000"/>
              </a:srgbClr>
            </a:gs>
            <a:gs pos="50000">
              <a:srgbClr val="010219">
                <a:alpha val="100000"/>
              </a:srgbClr>
            </a:gs>
            <a:gs pos="100000">
              <a:srgbClr val="000224">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386787" y="2730518"/>
            <a:ext cx="5006444" cy="1232837"/>
          </a:xfrm>
          <a:custGeom>
            <a:avLst/>
            <a:gdLst/>
            <a:ahLst/>
            <a:cxnLst/>
            <a:rect r="r" b="b" t="t" l="l"/>
            <a:pathLst>
              <a:path h="1232837" w="5006444">
                <a:moveTo>
                  <a:pt x="0" y="0"/>
                </a:moveTo>
                <a:lnTo>
                  <a:pt x="5006444" y="0"/>
                </a:lnTo>
                <a:lnTo>
                  <a:pt x="5006444"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7387555" y="2732778"/>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673354" y="3090828"/>
            <a:ext cx="4433309" cy="521916"/>
          </a:xfrm>
          <a:prstGeom prst="rect">
            <a:avLst/>
          </a:prstGeom>
        </p:spPr>
        <p:txBody>
          <a:bodyPr anchor="t" rtlCol="false" tIns="0" lIns="0" bIns="0" rIns="0">
            <a:spAutoFit/>
          </a:bodyPr>
          <a:lstStyle/>
          <a:p>
            <a:pPr algn="ctr" marL="0" indent="0" lvl="0">
              <a:lnSpc>
                <a:spcPts val="2070"/>
              </a:lnSpc>
            </a:pPr>
            <a:r>
              <a:rPr lang="en-US" sz="1815">
                <a:solidFill>
                  <a:srgbClr val="01FFFF"/>
                </a:solidFill>
                <a:latin typeface="HK Modular"/>
              </a:rPr>
              <a:t>professional email responses</a:t>
            </a:r>
          </a:p>
        </p:txBody>
      </p:sp>
      <p:sp>
        <p:nvSpPr>
          <p:cNvPr name="Freeform 5" id="5"/>
          <p:cNvSpPr/>
          <p:nvPr/>
        </p:nvSpPr>
        <p:spPr>
          <a:xfrm flipH="false" flipV="false" rot="0">
            <a:off x="2386787" y="4113786"/>
            <a:ext cx="5006444" cy="1232837"/>
          </a:xfrm>
          <a:custGeom>
            <a:avLst/>
            <a:gdLst/>
            <a:ahLst/>
            <a:cxnLst/>
            <a:rect r="r" b="b" t="t" l="l"/>
            <a:pathLst>
              <a:path h="1232837" w="5006444">
                <a:moveTo>
                  <a:pt x="0" y="0"/>
                </a:moveTo>
                <a:lnTo>
                  <a:pt x="5006444" y="0"/>
                </a:lnTo>
                <a:lnTo>
                  <a:pt x="5006444" y="1232836"/>
                </a:lnTo>
                <a:lnTo>
                  <a:pt x="0" y="12328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2673354" y="4474009"/>
            <a:ext cx="4433309" cy="521916"/>
          </a:xfrm>
          <a:prstGeom prst="rect">
            <a:avLst/>
          </a:prstGeom>
        </p:spPr>
        <p:txBody>
          <a:bodyPr anchor="t" rtlCol="false" tIns="0" lIns="0" bIns="0" rIns="0">
            <a:spAutoFit/>
          </a:bodyPr>
          <a:lstStyle/>
          <a:p>
            <a:pPr algn="ctr" marL="0" indent="0" lvl="0">
              <a:lnSpc>
                <a:spcPts val="2070"/>
              </a:lnSpc>
              <a:spcBef>
                <a:spcPct val="0"/>
              </a:spcBef>
            </a:pPr>
            <a:r>
              <a:rPr lang="en-US" sz="1815">
                <a:solidFill>
                  <a:srgbClr val="01FFFF"/>
                </a:solidFill>
                <a:latin typeface="HK Modular"/>
              </a:rPr>
              <a:t>customer communications</a:t>
            </a:r>
          </a:p>
        </p:txBody>
      </p:sp>
      <p:sp>
        <p:nvSpPr>
          <p:cNvPr name="TextBox 7" id="7"/>
          <p:cNvSpPr txBox="true"/>
          <p:nvPr/>
        </p:nvSpPr>
        <p:spPr>
          <a:xfrm rot="0">
            <a:off x="10077336" y="3045208"/>
            <a:ext cx="5823492" cy="901301"/>
          </a:xfrm>
          <a:prstGeom prst="rect">
            <a:avLst/>
          </a:prstGeom>
        </p:spPr>
        <p:txBody>
          <a:bodyPr anchor="t" rtlCol="false" tIns="0" lIns="0" bIns="0" rIns="0">
            <a:spAutoFit/>
          </a:bodyPr>
          <a:lstStyle/>
          <a:p>
            <a:pPr>
              <a:lnSpc>
                <a:spcPts val="3533"/>
              </a:lnSpc>
            </a:pPr>
            <a:r>
              <a:rPr lang="en-US" sz="3046">
                <a:solidFill>
                  <a:srgbClr val="FFFFFF"/>
                </a:solidFill>
                <a:latin typeface="Tomorrow"/>
              </a:rPr>
              <a:t>How much time do you spend answering Email?</a:t>
            </a:r>
          </a:p>
        </p:txBody>
      </p:sp>
      <p:sp>
        <p:nvSpPr>
          <p:cNvPr name="TextBox 8" id="8"/>
          <p:cNvSpPr txBox="true"/>
          <p:nvPr/>
        </p:nvSpPr>
        <p:spPr>
          <a:xfrm rot="0">
            <a:off x="10077336" y="4428476"/>
            <a:ext cx="5823877" cy="901301"/>
          </a:xfrm>
          <a:prstGeom prst="rect">
            <a:avLst/>
          </a:prstGeom>
        </p:spPr>
        <p:txBody>
          <a:bodyPr anchor="t" rtlCol="false" tIns="0" lIns="0" bIns="0" rIns="0">
            <a:spAutoFit/>
          </a:bodyPr>
          <a:lstStyle/>
          <a:p>
            <a:pPr algn="l" marL="0" indent="0" lvl="0">
              <a:lnSpc>
                <a:spcPts val="3533"/>
              </a:lnSpc>
              <a:spcBef>
                <a:spcPct val="0"/>
              </a:spcBef>
            </a:pPr>
            <a:r>
              <a:rPr lang="en-US" sz="3046">
                <a:solidFill>
                  <a:srgbClr val="FFFFFF"/>
                </a:solidFill>
                <a:latin typeface="Tomorrow"/>
              </a:rPr>
              <a:t>Take some of the pain out of PR and public releases</a:t>
            </a:r>
          </a:p>
        </p:txBody>
      </p:sp>
      <p:sp>
        <p:nvSpPr>
          <p:cNvPr name="Freeform 9" id="9"/>
          <p:cNvSpPr/>
          <p:nvPr/>
        </p:nvSpPr>
        <p:spPr>
          <a:xfrm flipH="true" flipV="false" rot="0">
            <a:off x="7387555" y="4115973"/>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Daily uses for chatgtp?</a:t>
            </a:r>
          </a:p>
        </p:txBody>
      </p:sp>
      <p:grpSp>
        <p:nvGrpSpPr>
          <p:cNvPr name="Group 11" id="11"/>
          <p:cNvGrpSpPr/>
          <p:nvPr/>
        </p:nvGrpSpPr>
        <p:grpSpPr>
          <a:xfrm rot="0">
            <a:off x="1021921" y="1028700"/>
            <a:ext cx="1037426" cy="1037452"/>
            <a:chOff x="0" y="0"/>
            <a:chExt cx="1383234" cy="1383269"/>
          </a:xfrm>
        </p:grpSpPr>
        <p:sp>
          <p:nvSpPr>
            <p:cNvPr name="Freeform 12" id="12"/>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13" id="13"/>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3949">
                <a:alpha val="100000"/>
              </a:srgbClr>
            </a:gs>
            <a:gs pos="50000">
              <a:srgbClr val="010219">
                <a:alpha val="100000"/>
              </a:srgbClr>
            </a:gs>
            <a:gs pos="100000">
              <a:srgbClr val="000224">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386787" y="2730518"/>
            <a:ext cx="5006444" cy="1232837"/>
          </a:xfrm>
          <a:custGeom>
            <a:avLst/>
            <a:gdLst/>
            <a:ahLst/>
            <a:cxnLst/>
            <a:rect r="r" b="b" t="t" l="l"/>
            <a:pathLst>
              <a:path h="1232837" w="5006444">
                <a:moveTo>
                  <a:pt x="0" y="0"/>
                </a:moveTo>
                <a:lnTo>
                  <a:pt x="5006444" y="0"/>
                </a:lnTo>
                <a:lnTo>
                  <a:pt x="5006444"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7387555" y="2732778"/>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673354" y="3090828"/>
            <a:ext cx="4433309" cy="521916"/>
          </a:xfrm>
          <a:prstGeom prst="rect">
            <a:avLst/>
          </a:prstGeom>
        </p:spPr>
        <p:txBody>
          <a:bodyPr anchor="t" rtlCol="false" tIns="0" lIns="0" bIns="0" rIns="0">
            <a:spAutoFit/>
          </a:bodyPr>
          <a:lstStyle/>
          <a:p>
            <a:pPr algn="ctr" marL="0" indent="0" lvl="0">
              <a:lnSpc>
                <a:spcPts val="2070"/>
              </a:lnSpc>
            </a:pPr>
            <a:r>
              <a:rPr lang="en-US" sz="1815">
                <a:solidFill>
                  <a:srgbClr val="01FFFF"/>
                </a:solidFill>
                <a:latin typeface="HK Modular"/>
              </a:rPr>
              <a:t>professional email responses</a:t>
            </a:r>
          </a:p>
        </p:txBody>
      </p:sp>
      <p:sp>
        <p:nvSpPr>
          <p:cNvPr name="Freeform 5" id="5"/>
          <p:cNvSpPr/>
          <p:nvPr/>
        </p:nvSpPr>
        <p:spPr>
          <a:xfrm flipH="false" flipV="false" rot="0">
            <a:off x="2386787" y="4113786"/>
            <a:ext cx="5006444" cy="1232837"/>
          </a:xfrm>
          <a:custGeom>
            <a:avLst/>
            <a:gdLst/>
            <a:ahLst/>
            <a:cxnLst/>
            <a:rect r="r" b="b" t="t" l="l"/>
            <a:pathLst>
              <a:path h="1232837" w="5006444">
                <a:moveTo>
                  <a:pt x="0" y="0"/>
                </a:moveTo>
                <a:lnTo>
                  <a:pt x="5006444" y="0"/>
                </a:lnTo>
                <a:lnTo>
                  <a:pt x="5006444" y="1232836"/>
                </a:lnTo>
                <a:lnTo>
                  <a:pt x="0" y="12328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2673354" y="4474009"/>
            <a:ext cx="4433309" cy="521916"/>
          </a:xfrm>
          <a:prstGeom prst="rect">
            <a:avLst/>
          </a:prstGeom>
        </p:spPr>
        <p:txBody>
          <a:bodyPr anchor="t" rtlCol="false" tIns="0" lIns="0" bIns="0" rIns="0">
            <a:spAutoFit/>
          </a:bodyPr>
          <a:lstStyle/>
          <a:p>
            <a:pPr algn="ctr" marL="0" indent="0" lvl="0">
              <a:lnSpc>
                <a:spcPts val="2070"/>
              </a:lnSpc>
              <a:spcBef>
                <a:spcPct val="0"/>
              </a:spcBef>
            </a:pPr>
            <a:r>
              <a:rPr lang="en-US" sz="1815">
                <a:solidFill>
                  <a:srgbClr val="01FFFF"/>
                </a:solidFill>
                <a:latin typeface="HK Modular"/>
              </a:rPr>
              <a:t>customer communications</a:t>
            </a:r>
          </a:p>
        </p:txBody>
      </p:sp>
      <p:sp>
        <p:nvSpPr>
          <p:cNvPr name="Freeform 7" id="7"/>
          <p:cNvSpPr/>
          <p:nvPr/>
        </p:nvSpPr>
        <p:spPr>
          <a:xfrm flipH="false" flipV="false" rot="0">
            <a:off x="2386787" y="5497053"/>
            <a:ext cx="5006444" cy="1232837"/>
          </a:xfrm>
          <a:custGeom>
            <a:avLst/>
            <a:gdLst/>
            <a:ahLst/>
            <a:cxnLst/>
            <a:rect r="r" b="b" t="t" l="l"/>
            <a:pathLst>
              <a:path h="1232837" w="5006444">
                <a:moveTo>
                  <a:pt x="0" y="0"/>
                </a:moveTo>
                <a:lnTo>
                  <a:pt x="5006444" y="0"/>
                </a:lnTo>
                <a:lnTo>
                  <a:pt x="5006444"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8" id="8"/>
          <p:cNvSpPr txBox="true"/>
          <p:nvPr/>
        </p:nvSpPr>
        <p:spPr>
          <a:xfrm rot="0">
            <a:off x="10077336" y="3045208"/>
            <a:ext cx="5823492" cy="901301"/>
          </a:xfrm>
          <a:prstGeom prst="rect">
            <a:avLst/>
          </a:prstGeom>
        </p:spPr>
        <p:txBody>
          <a:bodyPr anchor="t" rtlCol="false" tIns="0" lIns="0" bIns="0" rIns="0">
            <a:spAutoFit/>
          </a:bodyPr>
          <a:lstStyle/>
          <a:p>
            <a:pPr>
              <a:lnSpc>
                <a:spcPts val="3533"/>
              </a:lnSpc>
            </a:pPr>
            <a:r>
              <a:rPr lang="en-US" sz="3046">
                <a:solidFill>
                  <a:srgbClr val="FFFFFF"/>
                </a:solidFill>
                <a:latin typeface="Tomorrow"/>
              </a:rPr>
              <a:t>How much time do you spend answering Email?</a:t>
            </a:r>
          </a:p>
        </p:txBody>
      </p:sp>
      <p:sp>
        <p:nvSpPr>
          <p:cNvPr name="TextBox 9" id="9"/>
          <p:cNvSpPr txBox="true"/>
          <p:nvPr/>
        </p:nvSpPr>
        <p:spPr>
          <a:xfrm rot="0">
            <a:off x="10077336" y="4428476"/>
            <a:ext cx="5823877" cy="901301"/>
          </a:xfrm>
          <a:prstGeom prst="rect">
            <a:avLst/>
          </a:prstGeom>
        </p:spPr>
        <p:txBody>
          <a:bodyPr anchor="t" rtlCol="false" tIns="0" lIns="0" bIns="0" rIns="0">
            <a:spAutoFit/>
          </a:bodyPr>
          <a:lstStyle/>
          <a:p>
            <a:pPr algn="l" marL="0" indent="0" lvl="0">
              <a:lnSpc>
                <a:spcPts val="3533"/>
              </a:lnSpc>
              <a:spcBef>
                <a:spcPct val="0"/>
              </a:spcBef>
            </a:pPr>
            <a:r>
              <a:rPr lang="en-US" sz="3046">
                <a:solidFill>
                  <a:srgbClr val="FFFFFF"/>
                </a:solidFill>
                <a:latin typeface="Tomorrow"/>
              </a:rPr>
              <a:t>Take some of the pain out of PR and public releases</a:t>
            </a:r>
          </a:p>
        </p:txBody>
      </p:sp>
      <p:sp>
        <p:nvSpPr>
          <p:cNvPr name="Freeform 10" id="10"/>
          <p:cNvSpPr/>
          <p:nvPr/>
        </p:nvSpPr>
        <p:spPr>
          <a:xfrm flipH="true" flipV="false" rot="0">
            <a:off x="7387555" y="4115973"/>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true" flipV="false" rot="0">
            <a:off x="7387555" y="5499168"/>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Daily uses for chatgtp?</a:t>
            </a:r>
          </a:p>
        </p:txBody>
      </p:sp>
      <p:grpSp>
        <p:nvGrpSpPr>
          <p:cNvPr name="Group 13" id="13"/>
          <p:cNvGrpSpPr/>
          <p:nvPr/>
        </p:nvGrpSpPr>
        <p:grpSpPr>
          <a:xfrm rot="0">
            <a:off x="1021921" y="1028700"/>
            <a:ext cx="1037426" cy="1037452"/>
            <a:chOff x="0" y="0"/>
            <a:chExt cx="1383234" cy="1383269"/>
          </a:xfrm>
        </p:grpSpPr>
        <p:sp>
          <p:nvSpPr>
            <p:cNvPr name="Freeform 14" id="14"/>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15" id="15"/>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16" id="16"/>
          <p:cNvSpPr txBox="true"/>
          <p:nvPr/>
        </p:nvSpPr>
        <p:spPr>
          <a:xfrm rot="0">
            <a:off x="2668496" y="5988557"/>
            <a:ext cx="4433309" cy="263114"/>
          </a:xfrm>
          <a:prstGeom prst="rect">
            <a:avLst/>
          </a:prstGeom>
        </p:spPr>
        <p:txBody>
          <a:bodyPr anchor="t" rtlCol="false" tIns="0" lIns="0" bIns="0" rIns="0">
            <a:spAutoFit/>
          </a:bodyPr>
          <a:lstStyle/>
          <a:p>
            <a:pPr algn="ctr" marL="0" indent="0" lvl="0">
              <a:lnSpc>
                <a:spcPts val="2070"/>
              </a:lnSpc>
              <a:spcBef>
                <a:spcPct val="0"/>
              </a:spcBef>
            </a:pPr>
            <a:r>
              <a:rPr lang="en-US" sz="1815">
                <a:solidFill>
                  <a:srgbClr val="01FFFF"/>
                </a:solidFill>
                <a:latin typeface="HK Modular"/>
              </a:rPr>
              <a:t>Human Resources</a:t>
            </a:r>
          </a:p>
        </p:txBody>
      </p:sp>
      <p:sp>
        <p:nvSpPr>
          <p:cNvPr name="TextBox 17" id="17"/>
          <p:cNvSpPr txBox="true"/>
          <p:nvPr/>
        </p:nvSpPr>
        <p:spPr>
          <a:xfrm rot="0">
            <a:off x="10077336" y="5587906"/>
            <a:ext cx="5823877" cy="1348976"/>
          </a:xfrm>
          <a:prstGeom prst="rect">
            <a:avLst/>
          </a:prstGeom>
        </p:spPr>
        <p:txBody>
          <a:bodyPr anchor="t" rtlCol="false" tIns="0" lIns="0" bIns="0" rIns="0">
            <a:spAutoFit/>
          </a:bodyPr>
          <a:lstStyle/>
          <a:p>
            <a:pPr algn="l" marL="0" indent="0" lvl="0">
              <a:lnSpc>
                <a:spcPts val="3533"/>
              </a:lnSpc>
              <a:spcBef>
                <a:spcPct val="0"/>
              </a:spcBef>
            </a:pPr>
            <a:r>
              <a:rPr lang="en-US" sz="3046">
                <a:solidFill>
                  <a:srgbClr val="FFFFFF"/>
                </a:solidFill>
                <a:latin typeface="Tomorrow"/>
              </a:rPr>
              <a:t>Job Descriptions, Letters of Reprimand/Terminations, new policies and procedures?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3949">
                <a:alpha val="100000"/>
              </a:srgbClr>
            </a:gs>
            <a:gs pos="50000">
              <a:srgbClr val="010219">
                <a:alpha val="100000"/>
              </a:srgbClr>
            </a:gs>
            <a:gs pos="100000">
              <a:srgbClr val="000224">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386787" y="2730518"/>
            <a:ext cx="5006444" cy="1232837"/>
          </a:xfrm>
          <a:custGeom>
            <a:avLst/>
            <a:gdLst/>
            <a:ahLst/>
            <a:cxnLst/>
            <a:rect r="r" b="b" t="t" l="l"/>
            <a:pathLst>
              <a:path h="1232837" w="5006444">
                <a:moveTo>
                  <a:pt x="0" y="0"/>
                </a:moveTo>
                <a:lnTo>
                  <a:pt x="5006444" y="0"/>
                </a:lnTo>
                <a:lnTo>
                  <a:pt x="5006444"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7387555" y="2732778"/>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673354" y="3090828"/>
            <a:ext cx="4433309" cy="521916"/>
          </a:xfrm>
          <a:prstGeom prst="rect">
            <a:avLst/>
          </a:prstGeom>
        </p:spPr>
        <p:txBody>
          <a:bodyPr anchor="t" rtlCol="false" tIns="0" lIns="0" bIns="0" rIns="0">
            <a:spAutoFit/>
          </a:bodyPr>
          <a:lstStyle/>
          <a:p>
            <a:pPr algn="ctr" marL="0" indent="0" lvl="0">
              <a:lnSpc>
                <a:spcPts val="2070"/>
              </a:lnSpc>
            </a:pPr>
            <a:r>
              <a:rPr lang="en-US" sz="1815">
                <a:solidFill>
                  <a:srgbClr val="01FFFF"/>
                </a:solidFill>
                <a:latin typeface="HK Modular"/>
              </a:rPr>
              <a:t>professional email responses</a:t>
            </a:r>
          </a:p>
        </p:txBody>
      </p:sp>
      <p:sp>
        <p:nvSpPr>
          <p:cNvPr name="Freeform 5" id="5"/>
          <p:cNvSpPr/>
          <p:nvPr/>
        </p:nvSpPr>
        <p:spPr>
          <a:xfrm flipH="false" flipV="false" rot="0">
            <a:off x="2386787" y="4113786"/>
            <a:ext cx="5006444" cy="1232837"/>
          </a:xfrm>
          <a:custGeom>
            <a:avLst/>
            <a:gdLst/>
            <a:ahLst/>
            <a:cxnLst/>
            <a:rect r="r" b="b" t="t" l="l"/>
            <a:pathLst>
              <a:path h="1232837" w="5006444">
                <a:moveTo>
                  <a:pt x="0" y="0"/>
                </a:moveTo>
                <a:lnTo>
                  <a:pt x="5006444" y="0"/>
                </a:lnTo>
                <a:lnTo>
                  <a:pt x="5006444" y="1232836"/>
                </a:lnTo>
                <a:lnTo>
                  <a:pt x="0" y="12328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2673354" y="4474009"/>
            <a:ext cx="4433309" cy="521916"/>
          </a:xfrm>
          <a:prstGeom prst="rect">
            <a:avLst/>
          </a:prstGeom>
        </p:spPr>
        <p:txBody>
          <a:bodyPr anchor="t" rtlCol="false" tIns="0" lIns="0" bIns="0" rIns="0">
            <a:spAutoFit/>
          </a:bodyPr>
          <a:lstStyle/>
          <a:p>
            <a:pPr algn="ctr" marL="0" indent="0" lvl="0">
              <a:lnSpc>
                <a:spcPts val="2070"/>
              </a:lnSpc>
              <a:spcBef>
                <a:spcPct val="0"/>
              </a:spcBef>
            </a:pPr>
            <a:r>
              <a:rPr lang="en-US" sz="1815">
                <a:solidFill>
                  <a:srgbClr val="01FFFF"/>
                </a:solidFill>
                <a:latin typeface="HK Modular"/>
              </a:rPr>
              <a:t>customer communications</a:t>
            </a:r>
          </a:p>
        </p:txBody>
      </p:sp>
      <p:sp>
        <p:nvSpPr>
          <p:cNvPr name="Freeform 7" id="7"/>
          <p:cNvSpPr/>
          <p:nvPr/>
        </p:nvSpPr>
        <p:spPr>
          <a:xfrm flipH="false" flipV="false" rot="0">
            <a:off x="2386787" y="5497053"/>
            <a:ext cx="5006444" cy="1232837"/>
          </a:xfrm>
          <a:custGeom>
            <a:avLst/>
            <a:gdLst/>
            <a:ahLst/>
            <a:cxnLst/>
            <a:rect r="r" b="b" t="t" l="l"/>
            <a:pathLst>
              <a:path h="1232837" w="5006444">
                <a:moveTo>
                  <a:pt x="0" y="0"/>
                </a:moveTo>
                <a:lnTo>
                  <a:pt x="5006444" y="0"/>
                </a:lnTo>
                <a:lnTo>
                  <a:pt x="5006444"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2386787" y="6880321"/>
            <a:ext cx="5006444" cy="1232837"/>
          </a:xfrm>
          <a:custGeom>
            <a:avLst/>
            <a:gdLst/>
            <a:ahLst/>
            <a:cxnLst/>
            <a:rect r="r" b="b" t="t" l="l"/>
            <a:pathLst>
              <a:path h="1232837" w="5006444">
                <a:moveTo>
                  <a:pt x="0" y="0"/>
                </a:moveTo>
                <a:lnTo>
                  <a:pt x="5006444" y="0"/>
                </a:lnTo>
                <a:lnTo>
                  <a:pt x="5006444" y="1232836"/>
                </a:lnTo>
                <a:lnTo>
                  <a:pt x="0" y="12328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2673354" y="7369988"/>
            <a:ext cx="4433309" cy="263114"/>
          </a:xfrm>
          <a:prstGeom prst="rect">
            <a:avLst/>
          </a:prstGeom>
        </p:spPr>
        <p:txBody>
          <a:bodyPr anchor="t" rtlCol="false" tIns="0" lIns="0" bIns="0" rIns="0">
            <a:spAutoFit/>
          </a:bodyPr>
          <a:lstStyle/>
          <a:p>
            <a:pPr algn="ctr" marL="0" indent="0" lvl="0">
              <a:lnSpc>
                <a:spcPts val="2070"/>
              </a:lnSpc>
              <a:spcBef>
                <a:spcPct val="0"/>
              </a:spcBef>
            </a:pPr>
            <a:r>
              <a:rPr lang="en-US" sz="1815">
                <a:solidFill>
                  <a:srgbClr val="01FFFF"/>
                </a:solidFill>
                <a:latin typeface="HK Modular"/>
              </a:rPr>
              <a:t>Policy analysis</a:t>
            </a:r>
          </a:p>
        </p:txBody>
      </p:sp>
      <p:sp>
        <p:nvSpPr>
          <p:cNvPr name="TextBox 10" id="10"/>
          <p:cNvSpPr txBox="true"/>
          <p:nvPr/>
        </p:nvSpPr>
        <p:spPr>
          <a:xfrm rot="0">
            <a:off x="10077336" y="3045208"/>
            <a:ext cx="5823492" cy="901301"/>
          </a:xfrm>
          <a:prstGeom prst="rect">
            <a:avLst/>
          </a:prstGeom>
        </p:spPr>
        <p:txBody>
          <a:bodyPr anchor="t" rtlCol="false" tIns="0" lIns="0" bIns="0" rIns="0">
            <a:spAutoFit/>
          </a:bodyPr>
          <a:lstStyle/>
          <a:p>
            <a:pPr>
              <a:lnSpc>
                <a:spcPts val="3533"/>
              </a:lnSpc>
            </a:pPr>
            <a:r>
              <a:rPr lang="en-US" sz="3046">
                <a:solidFill>
                  <a:srgbClr val="FFFFFF"/>
                </a:solidFill>
                <a:latin typeface="Tomorrow"/>
              </a:rPr>
              <a:t>How much time do you spend answering Email?</a:t>
            </a:r>
          </a:p>
        </p:txBody>
      </p:sp>
      <p:sp>
        <p:nvSpPr>
          <p:cNvPr name="TextBox 11" id="11"/>
          <p:cNvSpPr txBox="true"/>
          <p:nvPr/>
        </p:nvSpPr>
        <p:spPr>
          <a:xfrm rot="0">
            <a:off x="10077336" y="4428476"/>
            <a:ext cx="5823877" cy="901301"/>
          </a:xfrm>
          <a:prstGeom prst="rect">
            <a:avLst/>
          </a:prstGeom>
        </p:spPr>
        <p:txBody>
          <a:bodyPr anchor="t" rtlCol="false" tIns="0" lIns="0" bIns="0" rIns="0">
            <a:spAutoFit/>
          </a:bodyPr>
          <a:lstStyle/>
          <a:p>
            <a:pPr algn="l" marL="0" indent="0" lvl="0">
              <a:lnSpc>
                <a:spcPts val="3533"/>
              </a:lnSpc>
              <a:spcBef>
                <a:spcPct val="0"/>
              </a:spcBef>
            </a:pPr>
            <a:r>
              <a:rPr lang="en-US" sz="3046">
                <a:solidFill>
                  <a:srgbClr val="FFFFFF"/>
                </a:solidFill>
                <a:latin typeface="Tomorrow"/>
              </a:rPr>
              <a:t>Take some of the pain out of PR and public releases</a:t>
            </a:r>
          </a:p>
        </p:txBody>
      </p:sp>
      <p:sp>
        <p:nvSpPr>
          <p:cNvPr name="TextBox 12" id="12"/>
          <p:cNvSpPr txBox="true"/>
          <p:nvPr/>
        </p:nvSpPr>
        <p:spPr>
          <a:xfrm rot="0">
            <a:off x="10077336" y="7195011"/>
            <a:ext cx="5823877" cy="901301"/>
          </a:xfrm>
          <a:prstGeom prst="rect">
            <a:avLst/>
          </a:prstGeom>
        </p:spPr>
        <p:txBody>
          <a:bodyPr anchor="t" rtlCol="false" tIns="0" lIns="0" bIns="0" rIns="0">
            <a:spAutoFit/>
          </a:bodyPr>
          <a:lstStyle/>
          <a:p>
            <a:pPr algn="l" marL="0" indent="0" lvl="0">
              <a:lnSpc>
                <a:spcPts val="3533"/>
              </a:lnSpc>
              <a:spcBef>
                <a:spcPct val="0"/>
              </a:spcBef>
            </a:pPr>
            <a:r>
              <a:rPr lang="en-US" sz="3046">
                <a:solidFill>
                  <a:srgbClr val="FFFFFF"/>
                </a:solidFill>
                <a:latin typeface="Tomorrow"/>
              </a:rPr>
              <a:t>Worried about how your policies stack up to DEI?</a:t>
            </a:r>
          </a:p>
        </p:txBody>
      </p:sp>
      <p:sp>
        <p:nvSpPr>
          <p:cNvPr name="Freeform 13" id="13"/>
          <p:cNvSpPr/>
          <p:nvPr/>
        </p:nvSpPr>
        <p:spPr>
          <a:xfrm flipH="true" flipV="false" rot="0">
            <a:off x="7387555" y="4115973"/>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4" id="14"/>
          <p:cNvSpPr/>
          <p:nvPr/>
        </p:nvSpPr>
        <p:spPr>
          <a:xfrm flipH="true" flipV="false" rot="0">
            <a:off x="7387555" y="5499168"/>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true" flipV="false" rot="0">
            <a:off x="7387555" y="6882363"/>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6" id="16"/>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Daily uses for chatgtp?</a:t>
            </a:r>
          </a:p>
        </p:txBody>
      </p:sp>
      <p:grpSp>
        <p:nvGrpSpPr>
          <p:cNvPr name="Group 17" id="17"/>
          <p:cNvGrpSpPr/>
          <p:nvPr/>
        </p:nvGrpSpPr>
        <p:grpSpPr>
          <a:xfrm rot="0">
            <a:off x="1021921" y="1028700"/>
            <a:ext cx="1037426" cy="1037452"/>
            <a:chOff x="0" y="0"/>
            <a:chExt cx="1383234" cy="1383269"/>
          </a:xfrm>
        </p:grpSpPr>
        <p:sp>
          <p:nvSpPr>
            <p:cNvPr name="Freeform 18" id="18"/>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19" id="19"/>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20" id="20"/>
          <p:cNvSpPr txBox="true"/>
          <p:nvPr/>
        </p:nvSpPr>
        <p:spPr>
          <a:xfrm rot="0">
            <a:off x="2668496" y="5988557"/>
            <a:ext cx="4433309" cy="263114"/>
          </a:xfrm>
          <a:prstGeom prst="rect">
            <a:avLst/>
          </a:prstGeom>
        </p:spPr>
        <p:txBody>
          <a:bodyPr anchor="t" rtlCol="false" tIns="0" lIns="0" bIns="0" rIns="0">
            <a:spAutoFit/>
          </a:bodyPr>
          <a:lstStyle/>
          <a:p>
            <a:pPr algn="ctr" marL="0" indent="0" lvl="0">
              <a:lnSpc>
                <a:spcPts val="2070"/>
              </a:lnSpc>
              <a:spcBef>
                <a:spcPct val="0"/>
              </a:spcBef>
            </a:pPr>
            <a:r>
              <a:rPr lang="en-US" sz="1815">
                <a:solidFill>
                  <a:srgbClr val="01FFFF"/>
                </a:solidFill>
                <a:latin typeface="HK Modular"/>
              </a:rPr>
              <a:t>Human Resources</a:t>
            </a:r>
          </a:p>
        </p:txBody>
      </p:sp>
      <p:sp>
        <p:nvSpPr>
          <p:cNvPr name="TextBox 21" id="21"/>
          <p:cNvSpPr txBox="true"/>
          <p:nvPr/>
        </p:nvSpPr>
        <p:spPr>
          <a:xfrm rot="0">
            <a:off x="10077336" y="5587906"/>
            <a:ext cx="5823877" cy="1348976"/>
          </a:xfrm>
          <a:prstGeom prst="rect">
            <a:avLst/>
          </a:prstGeom>
        </p:spPr>
        <p:txBody>
          <a:bodyPr anchor="t" rtlCol="false" tIns="0" lIns="0" bIns="0" rIns="0">
            <a:spAutoFit/>
          </a:bodyPr>
          <a:lstStyle/>
          <a:p>
            <a:pPr algn="l" marL="0" indent="0" lvl="0">
              <a:lnSpc>
                <a:spcPts val="3533"/>
              </a:lnSpc>
              <a:spcBef>
                <a:spcPct val="0"/>
              </a:spcBef>
            </a:pPr>
            <a:r>
              <a:rPr lang="en-US" sz="3046">
                <a:solidFill>
                  <a:srgbClr val="FFFFFF"/>
                </a:solidFill>
                <a:latin typeface="Tomorrow"/>
              </a:rPr>
              <a:t>Job Descriptions, Letters of Reprimand/Terminations, new policies and procedures?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
        <p:nvSpPr>
          <p:cNvPr name="Freeform 4" id="4"/>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599298" y="3545855"/>
            <a:ext cx="7089405" cy="3071784"/>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What Chatgtp is not...</a:t>
            </a:r>
          </a:p>
        </p:txBody>
      </p:sp>
      <p:sp>
        <p:nvSpPr>
          <p:cNvPr name="Freeform 6" id="6"/>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515240" y="-3497285"/>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4"/>
            <a:stretch>
              <a:fillRect l="0" t="0" r="0" b="0"/>
            </a:stretch>
          </a:blipFill>
        </p:spPr>
      </p:sp>
      <p:grpSp>
        <p:nvGrpSpPr>
          <p:cNvPr name="Group 4" id="4"/>
          <p:cNvGrpSpPr/>
          <p:nvPr/>
        </p:nvGrpSpPr>
        <p:grpSpPr>
          <a:xfrm rot="0">
            <a:off x="3181360" y="2959146"/>
            <a:ext cx="11925280" cy="5531181"/>
            <a:chOff x="0" y="0"/>
            <a:chExt cx="15900374" cy="7374909"/>
          </a:xfrm>
        </p:grpSpPr>
        <p:sp>
          <p:nvSpPr>
            <p:cNvPr name="Freeform 5" id="5"/>
            <p:cNvSpPr/>
            <p:nvPr/>
          </p:nvSpPr>
          <p:spPr>
            <a:xfrm flipH="false" flipV="false" rot="0">
              <a:off x="0" y="0"/>
              <a:ext cx="15900374" cy="7374909"/>
            </a:xfrm>
            <a:custGeom>
              <a:avLst/>
              <a:gdLst/>
              <a:ahLst/>
              <a:cxnLst/>
              <a:rect r="r" b="b" t="t" l="l"/>
              <a:pathLst>
                <a:path h="7374909" w="15900374">
                  <a:moveTo>
                    <a:pt x="0" y="0"/>
                  </a:moveTo>
                  <a:lnTo>
                    <a:pt x="15900374" y="0"/>
                  </a:lnTo>
                  <a:lnTo>
                    <a:pt x="15900374" y="7374909"/>
                  </a:lnTo>
                  <a:lnTo>
                    <a:pt x="0" y="7374909"/>
                  </a:lnTo>
                  <a:lnTo>
                    <a:pt x="0" y="0"/>
                  </a:lnTo>
                  <a:close/>
                </a:path>
              </a:pathLst>
            </a:custGeom>
            <a:blipFill>
              <a:blip r:embed="rId5">
                <a:extLst>
                  <a:ext uri="{96DAC541-7B7A-43D3-8B79-37D633B846F1}">
                    <asvg:svgBlip xmlns:asvg="http://schemas.microsoft.com/office/drawing/2016/SVG/main" r:embed="rId6"/>
                  </a:ext>
                </a:extLst>
              </a:blip>
              <a:stretch>
                <a:fillRect l="-44176" t="0" r="-44176" b="0"/>
              </a:stretch>
            </a:blipFill>
            <a:ln cap="sq">
              <a:noFill/>
              <a:prstDash val="solid"/>
              <a:miter/>
            </a:ln>
          </p:spPr>
        </p:sp>
        <p:sp>
          <p:nvSpPr>
            <p:cNvPr name="TextBox 6" id="6"/>
            <p:cNvSpPr txBox="true"/>
            <p:nvPr/>
          </p:nvSpPr>
          <p:spPr>
            <a:xfrm rot="0">
              <a:off x="558632" y="1413432"/>
              <a:ext cx="14783109" cy="4413187"/>
            </a:xfrm>
            <a:prstGeom prst="rect">
              <a:avLst/>
            </a:prstGeom>
          </p:spPr>
          <p:txBody>
            <a:bodyPr anchor="t" rtlCol="false" tIns="0" lIns="0" bIns="0" rIns="0">
              <a:spAutoFit/>
            </a:bodyPr>
            <a:lstStyle/>
            <a:p>
              <a:pPr algn="ctr" marL="0" indent="0" lvl="0">
                <a:lnSpc>
                  <a:spcPts val="5126"/>
                </a:lnSpc>
                <a:spcBef>
                  <a:spcPct val="0"/>
                </a:spcBef>
              </a:pPr>
              <a:r>
                <a:rPr lang="en-US" sz="5178">
                  <a:solidFill>
                    <a:srgbClr val="FFFFFF"/>
                  </a:solidFill>
                  <a:latin typeface="Tomorrow"/>
                </a:rPr>
                <a:t>A SELF-AWARE AI THAT IS HELL BENT ON WORLD DOMINATION AND SUBJUGATING HUMANITY TO EXIST AS BATTERIES, WHILE LIVING IN A VIRTUAL WORLD...  </a:t>
              </a:r>
            </a:p>
          </p:txBody>
        </p:sp>
      </p:grpSp>
      <p:sp>
        <p:nvSpPr>
          <p:cNvPr name="TextBox 7" id="7"/>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sp>
        <p:nvSpPr>
          <p:cNvPr name="TextBox 8" id="8"/>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2"/>
            <a:stretch>
              <a:fillRect l="0" t="0" r="0" b="0"/>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16631" r="0" b="16631"/>
          <a:stretch>
            <a:fillRect/>
          </a:stretch>
        </p:blipFill>
        <p:spPr>
          <a:xfrm flipH="false" flipV="false" rot="0">
            <a:off x="4080799" y="2272534"/>
            <a:ext cx="10126402" cy="4984124"/>
          </a:xfrm>
          <a:prstGeom prst="rect">
            <a:avLst/>
          </a:prstGeom>
        </p:spPr>
      </p:pic>
      <p:sp>
        <p:nvSpPr>
          <p:cNvPr name="TextBox 4" id="4"/>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grpSp>
        <p:nvGrpSpPr>
          <p:cNvPr name="Group 5" id="5"/>
          <p:cNvGrpSpPr/>
          <p:nvPr/>
        </p:nvGrpSpPr>
        <p:grpSpPr>
          <a:xfrm rot="0">
            <a:off x="5210346" y="7871217"/>
            <a:ext cx="7867308" cy="1937324"/>
            <a:chOff x="0" y="0"/>
            <a:chExt cx="10489743" cy="2583099"/>
          </a:xfrm>
        </p:grpSpPr>
        <p:sp>
          <p:nvSpPr>
            <p:cNvPr name="Freeform 6" id="6"/>
            <p:cNvSpPr/>
            <p:nvPr/>
          </p:nvSpPr>
          <p:spPr>
            <a:xfrm flipH="false" flipV="false" rot="0">
              <a:off x="0" y="0"/>
              <a:ext cx="10489743" cy="2583099"/>
            </a:xfrm>
            <a:custGeom>
              <a:avLst/>
              <a:gdLst/>
              <a:ahLst/>
              <a:cxnLst/>
              <a:rect r="r" b="b" t="t" l="l"/>
              <a:pathLst>
                <a:path h="2583099" w="10489743">
                  <a:moveTo>
                    <a:pt x="0" y="0"/>
                  </a:moveTo>
                  <a:lnTo>
                    <a:pt x="10489743" y="0"/>
                  </a:lnTo>
                  <a:lnTo>
                    <a:pt x="10489743" y="2583099"/>
                  </a:lnTo>
                  <a:lnTo>
                    <a:pt x="0" y="25830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7" id="7"/>
            <p:cNvSpPr txBox="true"/>
            <p:nvPr/>
          </p:nvSpPr>
          <p:spPr>
            <a:xfrm rot="0">
              <a:off x="368539" y="936302"/>
              <a:ext cx="9752665" cy="625365"/>
            </a:xfrm>
            <a:prstGeom prst="rect">
              <a:avLst/>
            </a:prstGeom>
          </p:spPr>
          <p:txBody>
            <a:bodyPr anchor="t" rtlCol="false" tIns="0" lIns="0" bIns="0" rIns="0">
              <a:spAutoFit/>
            </a:bodyPr>
            <a:lstStyle/>
            <a:p>
              <a:pPr algn="ctr" marL="0" indent="0" lvl="0">
                <a:lnSpc>
                  <a:spcPts val="3381"/>
                </a:lnSpc>
                <a:spcBef>
                  <a:spcPct val="0"/>
                </a:spcBef>
              </a:pPr>
              <a:r>
                <a:rPr lang="en-US" sz="3416">
                  <a:solidFill>
                    <a:srgbClr val="FFFFFF"/>
                  </a:solidFill>
                  <a:latin typeface="Tomorrow"/>
                </a:rPr>
                <a:t>WHAT IS REAL...?</a:t>
              </a:r>
            </a:p>
          </p:txBody>
        </p:sp>
      </p:grpSp>
    </p:spTree>
  </p:cSld>
  <p:clrMapOvr>
    <a:masterClrMapping/>
  </p:clrMapOvr>
  <p:timing>
    <p:tnLst>
      <p:par>
        <p:cTn dur="indefinite" restart="never" nodeType="tmRoot">
          <p:childTnLst>
            <p:video>
              <p:cMediaNode vol="0">
                <p:cTn fill="hold" display="false">
                  <p:stCondLst>
                    <p:cond delay="indefinite"/>
                  </p:stCondLst>
                </p:cTn>
                <p:tgtEl>
                  <p:spTgt spid="3"/>
                </p:tgtEl>
              </p:cMediaNode>
            </p:video>
          </p:childTnLst>
        </p:cTn>
      </p:par>
    </p:tnLst>
  </p:timing>
</p:sld>
</file>

<file path=ppt/slides/slide1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06884">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1131234" y="-162257"/>
            <a:ext cx="20550468" cy="10611514"/>
          </a:xfrm>
          <a:custGeom>
            <a:avLst/>
            <a:gdLst/>
            <a:ahLst/>
            <a:cxnLst/>
            <a:rect r="r" b="b" t="t" l="l"/>
            <a:pathLst>
              <a:path h="10611514" w="20550468">
                <a:moveTo>
                  <a:pt x="0" y="0"/>
                </a:moveTo>
                <a:lnTo>
                  <a:pt x="20550468" y="0"/>
                </a:lnTo>
                <a:lnTo>
                  <a:pt x="20550468" y="10611514"/>
                </a:lnTo>
                <a:lnTo>
                  <a:pt x="0" y="10611514"/>
                </a:lnTo>
                <a:lnTo>
                  <a:pt x="0" y="0"/>
                </a:lnTo>
                <a:close/>
              </a:path>
            </a:pathLst>
          </a:custGeom>
          <a:blipFill>
            <a:blip r:embed="rId2">
              <a:alphaModFix amt="5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599298" y="3545855"/>
            <a:ext cx="7089405" cy="4104077"/>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How can Chatgpt help with email?</a:t>
            </a:r>
          </a:p>
        </p:txBody>
      </p:sp>
      <p:sp>
        <p:nvSpPr>
          <p:cNvPr name="Freeform 5" id="5"/>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254557" y="1141533"/>
            <a:ext cx="15004743" cy="726117"/>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email</a:t>
            </a:r>
          </a:p>
        </p:txBody>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1468908" y="5262760"/>
            <a:ext cx="6434784" cy="2159695"/>
          </a:xfrm>
          <a:prstGeom prst="rect">
            <a:avLst/>
          </a:prstGeom>
        </p:spPr>
        <p:txBody>
          <a:bodyPr anchor="t" rtlCol="false" tIns="0" lIns="0" bIns="0" rIns="0">
            <a:spAutoFit/>
          </a:bodyPr>
          <a:lstStyle/>
          <a:p>
            <a:pPr algn="ctr">
              <a:lnSpc>
                <a:spcPts val="4336"/>
              </a:lnSpc>
            </a:pPr>
            <a:r>
              <a:rPr lang="en-US" sz="3097">
                <a:solidFill>
                  <a:srgbClr val="FFFFFF"/>
                </a:solidFill>
                <a:latin typeface="Tomorrow"/>
              </a:rPr>
              <a:t>When you get those really long diatribe emails from “that guy”...  </a:t>
            </a:r>
          </a:p>
          <a:p>
            <a:pPr algn="ctr">
              <a:lnSpc>
                <a:spcPts val="4336"/>
              </a:lnSpc>
            </a:pPr>
          </a:p>
          <a:p>
            <a:pPr algn="ctr">
              <a:lnSpc>
                <a:spcPts val="4336"/>
              </a:lnSpc>
              <a:spcBef>
                <a:spcPct val="0"/>
              </a:spcBef>
            </a:pPr>
            <a:r>
              <a:rPr lang="en-US" sz="3097">
                <a:solidFill>
                  <a:srgbClr val="FFFFFF"/>
                </a:solidFill>
                <a:latin typeface="Tomorrow"/>
              </a:rPr>
              <a:t>Summarize it!</a:t>
            </a:r>
          </a:p>
        </p:txBody>
      </p:sp>
      <p:sp>
        <p:nvSpPr>
          <p:cNvPr name="TextBox 9" id="9"/>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Summarize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30D69">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5400000">
            <a:off x="-5824369" y="2552264"/>
            <a:ext cx="15261267" cy="5182472"/>
          </a:xfrm>
          <a:custGeom>
            <a:avLst/>
            <a:gdLst/>
            <a:ahLst/>
            <a:cxnLst/>
            <a:rect r="r" b="b" t="t" l="l"/>
            <a:pathLst>
              <a:path h="5182472" w="15261267">
                <a:moveTo>
                  <a:pt x="0" y="0"/>
                </a:moveTo>
                <a:lnTo>
                  <a:pt x="15261267" y="0"/>
                </a:lnTo>
                <a:lnTo>
                  <a:pt x="15261267" y="5182472"/>
                </a:lnTo>
                <a:lnTo>
                  <a:pt x="0" y="5182472"/>
                </a:lnTo>
                <a:lnTo>
                  <a:pt x="0" y="0"/>
                </a:lnTo>
                <a:close/>
              </a:path>
            </a:pathLst>
          </a:custGeom>
          <a:blipFill>
            <a:blip r:embed="rId2">
              <a:alphaModFix amt="43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115609" y="2505160"/>
            <a:ext cx="4960720" cy="5553045"/>
          </a:xfrm>
          <a:custGeom>
            <a:avLst/>
            <a:gdLst/>
            <a:ahLst/>
            <a:cxnLst/>
            <a:rect r="r" b="b" t="t" l="l"/>
            <a:pathLst>
              <a:path h="5553045" w="4960720">
                <a:moveTo>
                  <a:pt x="0" y="0"/>
                </a:moveTo>
                <a:lnTo>
                  <a:pt x="4960720" y="0"/>
                </a:lnTo>
                <a:lnTo>
                  <a:pt x="4960720" y="5553045"/>
                </a:lnTo>
                <a:lnTo>
                  <a:pt x="0" y="5553045"/>
                </a:lnTo>
                <a:lnTo>
                  <a:pt x="0" y="0"/>
                </a:lnTo>
                <a:close/>
              </a:path>
            </a:pathLst>
          </a:custGeom>
          <a:blipFill>
            <a:blip r:embed="rId4"/>
            <a:stretch>
              <a:fillRect l="0" t="0" r="0" b="0"/>
            </a:stretch>
          </a:blipFill>
        </p:spPr>
      </p:sp>
      <p:sp>
        <p:nvSpPr>
          <p:cNvPr name="TextBox 4" id="4"/>
          <p:cNvSpPr txBox="true"/>
          <p:nvPr/>
        </p:nvSpPr>
        <p:spPr>
          <a:xfrm rot="0">
            <a:off x="6238254" y="2133545"/>
            <a:ext cx="4220652" cy="775320"/>
          </a:xfrm>
          <a:prstGeom prst="rect">
            <a:avLst/>
          </a:prstGeom>
        </p:spPr>
        <p:txBody>
          <a:bodyPr anchor="t" rtlCol="false" tIns="0" lIns="0" bIns="0" rIns="0">
            <a:spAutoFit/>
          </a:bodyPr>
          <a:lstStyle/>
          <a:p>
            <a:pPr algn="ctr">
              <a:lnSpc>
                <a:spcPts val="6256"/>
              </a:lnSpc>
              <a:spcBef>
                <a:spcPct val="0"/>
              </a:spcBef>
            </a:pPr>
            <a:r>
              <a:rPr lang="en-US" sz="4468">
                <a:solidFill>
                  <a:srgbClr val="FFFFFF"/>
                </a:solidFill>
                <a:latin typeface="HK Modular"/>
              </a:rPr>
              <a:t>CONTENTS</a:t>
            </a:r>
          </a:p>
        </p:txBody>
      </p:sp>
      <p:sp>
        <p:nvSpPr>
          <p:cNvPr name="TextBox 5" id="5"/>
          <p:cNvSpPr txBox="true"/>
          <p:nvPr/>
        </p:nvSpPr>
        <p:spPr>
          <a:xfrm rot="0">
            <a:off x="7884289" y="3923396"/>
            <a:ext cx="9187486" cy="629501"/>
          </a:xfrm>
          <a:prstGeom prst="rect">
            <a:avLst/>
          </a:prstGeom>
        </p:spPr>
        <p:txBody>
          <a:bodyPr anchor="t" rtlCol="false" tIns="0" lIns="0" bIns="0" rIns="0">
            <a:spAutoFit/>
          </a:bodyPr>
          <a:lstStyle/>
          <a:p>
            <a:pPr marL="0" indent="0" lvl="0">
              <a:lnSpc>
                <a:spcPts val="5108"/>
              </a:lnSpc>
              <a:spcBef>
                <a:spcPct val="0"/>
              </a:spcBef>
            </a:pPr>
            <a:r>
              <a:rPr lang="en-US" sz="3649" strike="noStrike" u="none">
                <a:solidFill>
                  <a:srgbClr val="FFFFFF"/>
                </a:solidFill>
                <a:latin typeface="Tomorrow"/>
              </a:rPr>
              <a:t>What is ChatGTP? and what it is not...</a:t>
            </a:r>
          </a:p>
        </p:txBody>
      </p:sp>
      <p:grpSp>
        <p:nvGrpSpPr>
          <p:cNvPr name="Group 6" id="6"/>
          <p:cNvGrpSpPr/>
          <p:nvPr/>
        </p:nvGrpSpPr>
        <p:grpSpPr>
          <a:xfrm rot="0">
            <a:off x="6835206" y="3838042"/>
            <a:ext cx="876221" cy="876221"/>
            <a:chOff x="0" y="0"/>
            <a:chExt cx="1168294" cy="1168294"/>
          </a:xfrm>
        </p:grpSpPr>
        <p:sp>
          <p:nvSpPr>
            <p:cNvPr name="Freeform 7" id="7"/>
            <p:cNvSpPr/>
            <p:nvPr/>
          </p:nvSpPr>
          <p:spPr>
            <a:xfrm flipH="false" flipV="false" rot="0">
              <a:off x="0" y="0"/>
              <a:ext cx="1168294" cy="1168294"/>
            </a:xfrm>
            <a:custGeom>
              <a:avLst/>
              <a:gdLst/>
              <a:ahLst/>
              <a:cxnLst/>
              <a:rect r="r" b="b" t="t" l="l"/>
              <a:pathLst>
                <a:path h="1168294" w="1168294">
                  <a:moveTo>
                    <a:pt x="0" y="0"/>
                  </a:moveTo>
                  <a:lnTo>
                    <a:pt x="1168294" y="0"/>
                  </a:lnTo>
                  <a:lnTo>
                    <a:pt x="1168294" y="1168294"/>
                  </a:lnTo>
                  <a:lnTo>
                    <a:pt x="0" y="1168294"/>
                  </a:lnTo>
                  <a:lnTo>
                    <a:pt x="0" y="0"/>
                  </a:lnTo>
                  <a:close/>
                </a:path>
              </a:pathLst>
            </a:custGeom>
            <a:blipFill>
              <a:blip r:embed="rId5"/>
              <a:stretch>
                <a:fillRect l="0" t="0" r="0" b="0"/>
              </a:stretch>
            </a:blipFill>
          </p:spPr>
        </p:sp>
        <p:sp>
          <p:nvSpPr>
            <p:cNvPr name="TextBox 8" id="8"/>
            <p:cNvSpPr txBox="true"/>
            <p:nvPr/>
          </p:nvSpPr>
          <p:spPr>
            <a:xfrm rot="0">
              <a:off x="363185" y="311293"/>
              <a:ext cx="441925" cy="498083"/>
            </a:xfrm>
            <a:prstGeom prst="rect">
              <a:avLst/>
            </a:prstGeom>
          </p:spPr>
          <p:txBody>
            <a:bodyPr anchor="t" rtlCol="false" tIns="0" lIns="0" bIns="0" rIns="0">
              <a:spAutoFit/>
            </a:bodyPr>
            <a:lstStyle/>
            <a:p>
              <a:pPr algn="ctr" marL="0" indent="0" lvl="0">
                <a:lnSpc>
                  <a:spcPts val="3155"/>
                </a:lnSpc>
                <a:spcBef>
                  <a:spcPct val="0"/>
                </a:spcBef>
              </a:pPr>
              <a:r>
                <a:rPr lang="en-US" sz="2254" strike="noStrike" u="none">
                  <a:solidFill>
                    <a:srgbClr val="FFFFFF"/>
                  </a:solidFill>
                  <a:latin typeface="HK Modular"/>
                </a:rPr>
                <a:t>1</a:t>
              </a:r>
            </a:p>
          </p:txBody>
        </p:sp>
      </p:grpSp>
      <p:sp>
        <p:nvSpPr>
          <p:cNvPr name="TextBox 9" id="9"/>
          <p:cNvSpPr txBox="true"/>
          <p:nvPr/>
        </p:nvSpPr>
        <p:spPr>
          <a:xfrm rot="0">
            <a:off x="7884289" y="4928925"/>
            <a:ext cx="9187486" cy="629501"/>
          </a:xfrm>
          <a:prstGeom prst="rect">
            <a:avLst/>
          </a:prstGeom>
        </p:spPr>
        <p:txBody>
          <a:bodyPr anchor="t" rtlCol="false" tIns="0" lIns="0" bIns="0" rIns="0">
            <a:spAutoFit/>
          </a:bodyPr>
          <a:lstStyle/>
          <a:p>
            <a:pPr marL="0" indent="0" lvl="0">
              <a:lnSpc>
                <a:spcPts val="5108"/>
              </a:lnSpc>
              <a:spcBef>
                <a:spcPct val="0"/>
              </a:spcBef>
            </a:pPr>
            <a:r>
              <a:rPr lang="en-US" sz="3649">
                <a:solidFill>
                  <a:srgbClr val="FFFFFF"/>
                </a:solidFill>
                <a:latin typeface="Tomorrow"/>
              </a:rPr>
              <a:t>How you can use Chat GPT daily</a:t>
            </a:r>
          </a:p>
        </p:txBody>
      </p:sp>
      <p:grpSp>
        <p:nvGrpSpPr>
          <p:cNvPr name="Group 10" id="10"/>
          <p:cNvGrpSpPr/>
          <p:nvPr/>
        </p:nvGrpSpPr>
        <p:grpSpPr>
          <a:xfrm rot="0">
            <a:off x="6835206" y="4843572"/>
            <a:ext cx="876221" cy="876221"/>
            <a:chOff x="0" y="0"/>
            <a:chExt cx="1168294" cy="1168294"/>
          </a:xfrm>
        </p:grpSpPr>
        <p:sp>
          <p:nvSpPr>
            <p:cNvPr name="Freeform 11" id="11"/>
            <p:cNvSpPr/>
            <p:nvPr/>
          </p:nvSpPr>
          <p:spPr>
            <a:xfrm flipH="false" flipV="false" rot="0">
              <a:off x="0" y="0"/>
              <a:ext cx="1168294" cy="1168294"/>
            </a:xfrm>
            <a:custGeom>
              <a:avLst/>
              <a:gdLst/>
              <a:ahLst/>
              <a:cxnLst/>
              <a:rect r="r" b="b" t="t" l="l"/>
              <a:pathLst>
                <a:path h="1168294" w="1168294">
                  <a:moveTo>
                    <a:pt x="0" y="0"/>
                  </a:moveTo>
                  <a:lnTo>
                    <a:pt x="1168294" y="0"/>
                  </a:lnTo>
                  <a:lnTo>
                    <a:pt x="1168294" y="1168294"/>
                  </a:lnTo>
                  <a:lnTo>
                    <a:pt x="0" y="1168294"/>
                  </a:lnTo>
                  <a:lnTo>
                    <a:pt x="0" y="0"/>
                  </a:lnTo>
                  <a:close/>
                </a:path>
              </a:pathLst>
            </a:custGeom>
            <a:blipFill>
              <a:blip r:embed="rId5"/>
              <a:stretch>
                <a:fillRect l="0" t="0" r="0" b="0"/>
              </a:stretch>
            </a:blipFill>
          </p:spPr>
        </p:sp>
        <p:sp>
          <p:nvSpPr>
            <p:cNvPr name="TextBox 12" id="12"/>
            <p:cNvSpPr txBox="true"/>
            <p:nvPr/>
          </p:nvSpPr>
          <p:spPr>
            <a:xfrm rot="0">
              <a:off x="363185" y="311293"/>
              <a:ext cx="441925" cy="498083"/>
            </a:xfrm>
            <a:prstGeom prst="rect">
              <a:avLst/>
            </a:prstGeom>
          </p:spPr>
          <p:txBody>
            <a:bodyPr anchor="t" rtlCol="false" tIns="0" lIns="0" bIns="0" rIns="0">
              <a:spAutoFit/>
            </a:bodyPr>
            <a:lstStyle/>
            <a:p>
              <a:pPr algn="ctr" marL="0" indent="0" lvl="0">
                <a:lnSpc>
                  <a:spcPts val="3155"/>
                </a:lnSpc>
                <a:spcBef>
                  <a:spcPct val="0"/>
                </a:spcBef>
              </a:pPr>
              <a:r>
                <a:rPr lang="en-US" sz="2254">
                  <a:solidFill>
                    <a:srgbClr val="FFFFFF"/>
                  </a:solidFill>
                  <a:latin typeface="HK Modular"/>
                </a:rPr>
                <a:t>2</a:t>
              </a:r>
            </a:p>
          </p:txBody>
        </p:sp>
      </p:grpSp>
      <p:sp>
        <p:nvSpPr>
          <p:cNvPr name="TextBox 13" id="13"/>
          <p:cNvSpPr txBox="true"/>
          <p:nvPr/>
        </p:nvSpPr>
        <p:spPr>
          <a:xfrm rot="0">
            <a:off x="7884289" y="5934455"/>
            <a:ext cx="9187486" cy="629501"/>
          </a:xfrm>
          <a:prstGeom prst="rect">
            <a:avLst/>
          </a:prstGeom>
        </p:spPr>
        <p:txBody>
          <a:bodyPr anchor="t" rtlCol="false" tIns="0" lIns="0" bIns="0" rIns="0">
            <a:spAutoFit/>
          </a:bodyPr>
          <a:lstStyle/>
          <a:p>
            <a:pPr marL="0" indent="0" lvl="0">
              <a:lnSpc>
                <a:spcPts val="5108"/>
              </a:lnSpc>
              <a:spcBef>
                <a:spcPct val="0"/>
              </a:spcBef>
            </a:pPr>
            <a:r>
              <a:rPr lang="en-US" sz="3649">
                <a:solidFill>
                  <a:srgbClr val="FFFFFF"/>
                </a:solidFill>
                <a:latin typeface="Tomorrow"/>
              </a:rPr>
              <a:t>Challenges/pitfalls using ChatGTP </a:t>
            </a:r>
          </a:p>
        </p:txBody>
      </p:sp>
      <p:grpSp>
        <p:nvGrpSpPr>
          <p:cNvPr name="Group 14" id="14"/>
          <p:cNvGrpSpPr/>
          <p:nvPr/>
        </p:nvGrpSpPr>
        <p:grpSpPr>
          <a:xfrm rot="0">
            <a:off x="6835206" y="5849102"/>
            <a:ext cx="876221" cy="876221"/>
            <a:chOff x="0" y="0"/>
            <a:chExt cx="1168294" cy="1168294"/>
          </a:xfrm>
        </p:grpSpPr>
        <p:sp>
          <p:nvSpPr>
            <p:cNvPr name="Freeform 15" id="15"/>
            <p:cNvSpPr/>
            <p:nvPr/>
          </p:nvSpPr>
          <p:spPr>
            <a:xfrm flipH="false" flipV="false" rot="0">
              <a:off x="0" y="0"/>
              <a:ext cx="1168294" cy="1168294"/>
            </a:xfrm>
            <a:custGeom>
              <a:avLst/>
              <a:gdLst/>
              <a:ahLst/>
              <a:cxnLst/>
              <a:rect r="r" b="b" t="t" l="l"/>
              <a:pathLst>
                <a:path h="1168294" w="1168294">
                  <a:moveTo>
                    <a:pt x="0" y="0"/>
                  </a:moveTo>
                  <a:lnTo>
                    <a:pt x="1168294" y="0"/>
                  </a:lnTo>
                  <a:lnTo>
                    <a:pt x="1168294" y="1168294"/>
                  </a:lnTo>
                  <a:lnTo>
                    <a:pt x="0" y="1168294"/>
                  </a:lnTo>
                  <a:lnTo>
                    <a:pt x="0" y="0"/>
                  </a:lnTo>
                  <a:close/>
                </a:path>
              </a:pathLst>
            </a:custGeom>
            <a:blipFill>
              <a:blip r:embed="rId5"/>
              <a:stretch>
                <a:fillRect l="0" t="0" r="0" b="0"/>
              </a:stretch>
            </a:blipFill>
          </p:spPr>
        </p:sp>
        <p:sp>
          <p:nvSpPr>
            <p:cNvPr name="TextBox 16" id="16"/>
            <p:cNvSpPr txBox="true"/>
            <p:nvPr/>
          </p:nvSpPr>
          <p:spPr>
            <a:xfrm rot="0">
              <a:off x="363185" y="311293"/>
              <a:ext cx="441925" cy="498083"/>
            </a:xfrm>
            <a:prstGeom prst="rect">
              <a:avLst/>
            </a:prstGeom>
          </p:spPr>
          <p:txBody>
            <a:bodyPr anchor="t" rtlCol="false" tIns="0" lIns="0" bIns="0" rIns="0">
              <a:spAutoFit/>
            </a:bodyPr>
            <a:lstStyle/>
            <a:p>
              <a:pPr algn="ctr" marL="0" indent="0" lvl="0">
                <a:lnSpc>
                  <a:spcPts val="3155"/>
                </a:lnSpc>
                <a:spcBef>
                  <a:spcPct val="0"/>
                </a:spcBef>
              </a:pPr>
              <a:r>
                <a:rPr lang="en-US" sz="2254">
                  <a:solidFill>
                    <a:srgbClr val="FFFFFF"/>
                  </a:solidFill>
                  <a:latin typeface="HK Modular"/>
                </a:rPr>
                <a:t>3</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9441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254557" y="1141533"/>
            <a:ext cx="15004743" cy="726117"/>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email</a:t>
            </a:r>
          </a:p>
        </p:txBody>
      </p:sp>
      <p:grpSp>
        <p:nvGrpSpPr>
          <p:cNvPr name="Group 6" id="6"/>
          <p:cNvGrpSpPr/>
          <p:nvPr/>
        </p:nvGrpSpPr>
        <p:grpSpPr>
          <a:xfrm rot="0">
            <a:off x="1021921" y="1028700"/>
            <a:ext cx="1037426" cy="1037452"/>
            <a:chOff x="0" y="0"/>
            <a:chExt cx="1383234" cy="1383269"/>
          </a:xfrm>
        </p:grpSpPr>
        <p:sp>
          <p:nvSpPr>
            <p:cNvPr name="Freeform 7" id="7"/>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8" id="8"/>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9" id="9"/>
          <p:cNvSpPr txBox="true"/>
          <p:nvPr/>
        </p:nvSpPr>
        <p:spPr>
          <a:xfrm rot="0">
            <a:off x="1468908" y="5262760"/>
            <a:ext cx="6434784" cy="2159695"/>
          </a:xfrm>
          <a:prstGeom prst="rect">
            <a:avLst/>
          </a:prstGeom>
        </p:spPr>
        <p:txBody>
          <a:bodyPr anchor="t" rtlCol="false" tIns="0" lIns="0" bIns="0" rIns="0">
            <a:spAutoFit/>
          </a:bodyPr>
          <a:lstStyle/>
          <a:p>
            <a:pPr algn="ctr">
              <a:lnSpc>
                <a:spcPts val="4336"/>
              </a:lnSpc>
            </a:pPr>
            <a:r>
              <a:rPr lang="en-US" sz="3097">
                <a:solidFill>
                  <a:srgbClr val="FFFFFF"/>
                </a:solidFill>
                <a:latin typeface="Tomorrow"/>
              </a:rPr>
              <a:t>When you get those really long diatribe emails from “that guy”...  </a:t>
            </a:r>
          </a:p>
          <a:p>
            <a:pPr algn="ctr">
              <a:lnSpc>
                <a:spcPts val="4336"/>
              </a:lnSpc>
            </a:pPr>
          </a:p>
          <a:p>
            <a:pPr algn="ctr">
              <a:lnSpc>
                <a:spcPts val="4336"/>
              </a:lnSpc>
              <a:spcBef>
                <a:spcPct val="0"/>
              </a:spcBef>
            </a:pPr>
            <a:r>
              <a:rPr lang="en-US" sz="3097">
                <a:solidFill>
                  <a:srgbClr val="FFFFFF"/>
                </a:solidFill>
                <a:latin typeface="Tomorrow"/>
              </a:rPr>
              <a:t>Summarize it!</a:t>
            </a:r>
          </a:p>
        </p:txBody>
      </p:sp>
      <p:sp>
        <p:nvSpPr>
          <p:cNvPr name="TextBox 10" id="10"/>
          <p:cNvSpPr txBox="true"/>
          <p:nvPr/>
        </p:nvSpPr>
        <p:spPr>
          <a:xfrm rot="0">
            <a:off x="10384308" y="5262760"/>
            <a:ext cx="6434784" cy="215969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Summarize the following email in bullet point format, highlighting the needs to the community and cost to the city. (copy and paste)</a:t>
            </a:r>
          </a:p>
        </p:txBody>
      </p:sp>
      <p:sp>
        <p:nvSpPr>
          <p:cNvPr name="TextBox 11" id="11"/>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Summarize</a:t>
            </a:r>
          </a:p>
        </p:txBody>
      </p:sp>
      <p:sp>
        <p:nvSpPr>
          <p:cNvPr name="TextBox 12" id="12"/>
          <p:cNvSpPr txBox="true"/>
          <p:nvPr/>
        </p:nvSpPr>
        <p:spPr>
          <a:xfrm rot="0">
            <a:off x="10258235" y="3823927"/>
            <a:ext cx="668693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in chatgtp...</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254557" y="1141533"/>
            <a:ext cx="15004743" cy="726117"/>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email</a:t>
            </a:r>
          </a:p>
        </p:txBody>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respond</a:t>
            </a:r>
          </a:p>
        </p:txBody>
      </p:sp>
      <p:sp>
        <p:nvSpPr>
          <p:cNvPr name="TextBox 9" id="9"/>
          <p:cNvSpPr txBox="true"/>
          <p:nvPr/>
        </p:nvSpPr>
        <p:spPr>
          <a:xfrm rot="0">
            <a:off x="1468908" y="5534222"/>
            <a:ext cx="6434784" cy="1616770"/>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When you get those awesome sales reps repeatedly asking for a demo or meeting...   </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9441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254557" y="1141533"/>
            <a:ext cx="15004743" cy="726117"/>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email</a:t>
            </a:r>
          </a:p>
        </p:txBody>
      </p:sp>
      <p:grpSp>
        <p:nvGrpSpPr>
          <p:cNvPr name="Group 6" id="6"/>
          <p:cNvGrpSpPr/>
          <p:nvPr/>
        </p:nvGrpSpPr>
        <p:grpSpPr>
          <a:xfrm rot="0">
            <a:off x="1021921" y="1028700"/>
            <a:ext cx="1037426" cy="1037452"/>
            <a:chOff x="0" y="0"/>
            <a:chExt cx="1383234" cy="1383269"/>
          </a:xfrm>
        </p:grpSpPr>
        <p:sp>
          <p:nvSpPr>
            <p:cNvPr name="Freeform 7" id="7"/>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8" id="8"/>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9" id="9"/>
          <p:cNvSpPr txBox="true"/>
          <p:nvPr/>
        </p:nvSpPr>
        <p:spPr>
          <a:xfrm rot="0">
            <a:off x="1468908" y="5534222"/>
            <a:ext cx="6434784" cy="1616770"/>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When you get those awesome sales reps repeatedly asking for a demo or meeting...   </a:t>
            </a:r>
          </a:p>
        </p:txBody>
      </p:sp>
      <p:sp>
        <p:nvSpPr>
          <p:cNvPr name="TextBox 10" id="10"/>
          <p:cNvSpPr txBox="true"/>
          <p:nvPr/>
        </p:nvSpPr>
        <p:spPr>
          <a:xfrm rot="0">
            <a:off x="10384308" y="5805685"/>
            <a:ext cx="6434784" cy="107384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Reply to the following email with a polite no. (copy and paste)</a:t>
            </a:r>
          </a:p>
        </p:txBody>
      </p:sp>
      <p:sp>
        <p:nvSpPr>
          <p:cNvPr name="TextBox 11" id="11"/>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Respond</a:t>
            </a:r>
          </a:p>
        </p:txBody>
      </p:sp>
      <p:sp>
        <p:nvSpPr>
          <p:cNvPr name="TextBox 12" id="12"/>
          <p:cNvSpPr txBox="true"/>
          <p:nvPr/>
        </p:nvSpPr>
        <p:spPr>
          <a:xfrm rot="0">
            <a:off x="10258235" y="3823927"/>
            <a:ext cx="668693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in chatgtp...</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254557" y="1141533"/>
            <a:ext cx="15004743" cy="726117"/>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email</a:t>
            </a:r>
          </a:p>
        </p:txBody>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1468908" y="5647469"/>
            <a:ext cx="6434784" cy="1616770"/>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When you have to write those Emails to all employees, and you rewrite it over and over... ughh...  </a:t>
            </a:r>
          </a:p>
        </p:txBody>
      </p:sp>
      <p:sp>
        <p:nvSpPr>
          <p:cNvPr name="TextBox 9" id="9"/>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Compose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9441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254557" y="1141533"/>
            <a:ext cx="15004743" cy="726117"/>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email</a:t>
            </a:r>
          </a:p>
        </p:txBody>
      </p:sp>
      <p:grpSp>
        <p:nvGrpSpPr>
          <p:cNvPr name="Group 6" id="6"/>
          <p:cNvGrpSpPr/>
          <p:nvPr/>
        </p:nvGrpSpPr>
        <p:grpSpPr>
          <a:xfrm rot="0">
            <a:off x="1021921" y="1028700"/>
            <a:ext cx="1037426" cy="1037452"/>
            <a:chOff x="0" y="0"/>
            <a:chExt cx="1383234" cy="1383269"/>
          </a:xfrm>
        </p:grpSpPr>
        <p:sp>
          <p:nvSpPr>
            <p:cNvPr name="Freeform 7" id="7"/>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8" id="8"/>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9" id="9"/>
          <p:cNvSpPr txBox="true"/>
          <p:nvPr/>
        </p:nvSpPr>
        <p:spPr>
          <a:xfrm rot="0">
            <a:off x="1468908" y="5647469"/>
            <a:ext cx="6434784" cy="1616770"/>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When you have to write those Emails to all employees, and you rewrite it over and over... ughh...</a:t>
            </a:r>
          </a:p>
        </p:txBody>
      </p:sp>
      <p:sp>
        <p:nvSpPr>
          <p:cNvPr name="TextBox 10" id="10"/>
          <p:cNvSpPr txBox="true"/>
          <p:nvPr/>
        </p:nvSpPr>
        <p:spPr>
          <a:xfrm rot="0">
            <a:off x="10384308" y="5376007"/>
            <a:ext cx="6434784" cy="215969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Compose an email to all City of McAlester employees wishing a happy holiday them ask them to be safe and make smart decisions</a:t>
            </a:r>
          </a:p>
        </p:txBody>
      </p:sp>
      <p:sp>
        <p:nvSpPr>
          <p:cNvPr name="TextBox 11" id="11"/>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Compose</a:t>
            </a:r>
          </a:p>
        </p:txBody>
      </p:sp>
      <p:sp>
        <p:nvSpPr>
          <p:cNvPr name="TextBox 12" id="12"/>
          <p:cNvSpPr txBox="true"/>
          <p:nvPr/>
        </p:nvSpPr>
        <p:spPr>
          <a:xfrm rot="0">
            <a:off x="10258235" y="3823927"/>
            <a:ext cx="668693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in chatgtp...</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
        <p:nvSpPr>
          <p:cNvPr name="Freeform 4" id="4"/>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599298" y="3545855"/>
            <a:ext cx="7089405" cy="3071784"/>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What Chatgtp is not...</a:t>
            </a:r>
          </a:p>
        </p:txBody>
      </p:sp>
      <p:sp>
        <p:nvSpPr>
          <p:cNvPr name="Freeform 6" id="6"/>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671103" y="-3227555"/>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4"/>
            <a:stretch>
              <a:fillRect l="0" t="0" r="0" b="0"/>
            </a:stretch>
          </a:blipFill>
        </p:spPr>
      </p:sp>
      <p:grpSp>
        <p:nvGrpSpPr>
          <p:cNvPr name="Group 4" id="4"/>
          <p:cNvGrpSpPr/>
          <p:nvPr/>
        </p:nvGrpSpPr>
        <p:grpSpPr>
          <a:xfrm rot="0">
            <a:off x="3838465" y="2959146"/>
            <a:ext cx="10611070" cy="4921624"/>
            <a:chOff x="0" y="0"/>
            <a:chExt cx="14148093" cy="6562166"/>
          </a:xfrm>
        </p:grpSpPr>
        <p:sp>
          <p:nvSpPr>
            <p:cNvPr name="Freeform 5" id="5"/>
            <p:cNvSpPr/>
            <p:nvPr/>
          </p:nvSpPr>
          <p:spPr>
            <a:xfrm flipH="false" flipV="false" rot="0">
              <a:off x="0" y="0"/>
              <a:ext cx="14148093" cy="6562166"/>
            </a:xfrm>
            <a:custGeom>
              <a:avLst/>
              <a:gdLst/>
              <a:ahLst/>
              <a:cxnLst/>
              <a:rect r="r" b="b" t="t" l="l"/>
              <a:pathLst>
                <a:path h="6562166" w="14148093">
                  <a:moveTo>
                    <a:pt x="0" y="0"/>
                  </a:moveTo>
                  <a:lnTo>
                    <a:pt x="14148093" y="0"/>
                  </a:lnTo>
                  <a:lnTo>
                    <a:pt x="14148093" y="6562166"/>
                  </a:lnTo>
                  <a:lnTo>
                    <a:pt x="0" y="6562166"/>
                  </a:lnTo>
                  <a:lnTo>
                    <a:pt x="0" y="0"/>
                  </a:lnTo>
                  <a:close/>
                </a:path>
              </a:pathLst>
            </a:custGeom>
            <a:blipFill>
              <a:blip r:embed="rId5">
                <a:extLst>
                  <a:ext uri="{96DAC541-7B7A-43D3-8B79-37D633B846F1}">
                    <asvg:svgBlip xmlns:asvg="http://schemas.microsoft.com/office/drawing/2016/SVG/main" r:embed="rId6"/>
                  </a:ext>
                </a:extLst>
              </a:blip>
              <a:stretch>
                <a:fillRect l="-44176" t="0" r="-44176" b="0"/>
              </a:stretch>
            </a:blipFill>
            <a:ln cap="sq">
              <a:noFill/>
              <a:prstDash val="solid"/>
              <a:miter/>
            </a:ln>
          </p:spPr>
        </p:sp>
        <p:sp>
          <p:nvSpPr>
            <p:cNvPr name="TextBox 6" id="6"/>
            <p:cNvSpPr txBox="true"/>
            <p:nvPr/>
          </p:nvSpPr>
          <p:spPr>
            <a:xfrm rot="0">
              <a:off x="497069" y="1268163"/>
              <a:ext cx="13153955" cy="3916341"/>
            </a:xfrm>
            <a:prstGeom prst="rect">
              <a:avLst/>
            </a:prstGeom>
          </p:spPr>
          <p:txBody>
            <a:bodyPr anchor="t" rtlCol="false" tIns="0" lIns="0" bIns="0" rIns="0">
              <a:spAutoFit/>
            </a:bodyPr>
            <a:lstStyle/>
            <a:p>
              <a:pPr algn="ctr" marL="0" indent="0" lvl="0">
                <a:lnSpc>
                  <a:spcPts val="4561"/>
                </a:lnSpc>
                <a:spcBef>
                  <a:spcPct val="0"/>
                </a:spcBef>
              </a:pPr>
              <a:r>
                <a:rPr lang="en-US" sz="4607">
                  <a:solidFill>
                    <a:srgbClr val="FFFFFF"/>
                  </a:solidFill>
                  <a:latin typeface="Tomorrow"/>
                </a:rPr>
                <a:t>A LONELY TRASH COMPACTOR  THAT HAS AN AFFINITY FOR BARBARA STREISAND MOVIES AND SMITTEN BY A SLEEK, FLOATING, RECON PROBE... </a:t>
              </a:r>
            </a:p>
          </p:txBody>
        </p:sp>
      </p:grpSp>
      <p:sp>
        <p:nvSpPr>
          <p:cNvPr name="TextBox 7" id="7"/>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sp>
        <p:nvSpPr>
          <p:cNvPr name="TextBox 8" id="8"/>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671103" y="-3227555"/>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4"/>
            <a:stretch>
              <a:fillRect l="0" t="0" r="0" b="0"/>
            </a:stretch>
          </a:blipFill>
        </p:spPr>
      </p:sp>
      <p:grpSp>
        <p:nvGrpSpPr>
          <p:cNvPr name="Group 4" id="4"/>
          <p:cNvGrpSpPr/>
          <p:nvPr/>
        </p:nvGrpSpPr>
        <p:grpSpPr>
          <a:xfrm rot="0">
            <a:off x="5426797" y="8187075"/>
            <a:ext cx="7434407" cy="1830723"/>
            <a:chOff x="0" y="0"/>
            <a:chExt cx="9912542" cy="2440963"/>
          </a:xfrm>
        </p:grpSpPr>
        <p:sp>
          <p:nvSpPr>
            <p:cNvPr name="Freeform 5" id="5"/>
            <p:cNvSpPr/>
            <p:nvPr/>
          </p:nvSpPr>
          <p:spPr>
            <a:xfrm flipH="false" flipV="false" rot="0">
              <a:off x="0" y="0"/>
              <a:ext cx="9912542" cy="2440963"/>
            </a:xfrm>
            <a:custGeom>
              <a:avLst/>
              <a:gdLst/>
              <a:ahLst/>
              <a:cxnLst/>
              <a:rect r="r" b="b" t="t" l="l"/>
              <a:pathLst>
                <a:path h="2440963" w="9912542">
                  <a:moveTo>
                    <a:pt x="0" y="0"/>
                  </a:moveTo>
                  <a:lnTo>
                    <a:pt x="9912542" y="0"/>
                  </a:lnTo>
                  <a:lnTo>
                    <a:pt x="9912542" y="2440963"/>
                  </a:lnTo>
                  <a:lnTo>
                    <a:pt x="0" y="24409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TextBox 6" id="6"/>
            <p:cNvSpPr txBox="true"/>
            <p:nvPr/>
          </p:nvSpPr>
          <p:spPr>
            <a:xfrm rot="0">
              <a:off x="348260" y="888450"/>
              <a:ext cx="9216022" cy="587285"/>
            </a:xfrm>
            <a:prstGeom prst="rect">
              <a:avLst/>
            </a:prstGeom>
          </p:spPr>
          <p:txBody>
            <a:bodyPr anchor="t" rtlCol="false" tIns="0" lIns="0" bIns="0" rIns="0">
              <a:spAutoFit/>
            </a:bodyPr>
            <a:lstStyle/>
            <a:p>
              <a:pPr algn="ctr" marL="0" indent="0" lvl="0">
                <a:lnSpc>
                  <a:spcPts val="3195"/>
                </a:lnSpc>
                <a:spcBef>
                  <a:spcPct val="0"/>
                </a:spcBef>
              </a:pPr>
              <a:r>
                <a:rPr lang="en-US" sz="3228">
                  <a:solidFill>
                    <a:srgbClr val="FFFFFF"/>
                  </a:solidFill>
                  <a:latin typeface="Tomorrow"/>
                </a:rPr>
                <a:t>EVE...!</a:t>
              </a:r>
            </a:p>
          </p:txBody>
        </p:sp>
      </p:grpSp>
      <p:sp>
        <p:nvSpPr>
          <p:cNvPr name="Freeform 7" id="7"/>
          <p:cNvSpPr/>
          <p:nvPr/>
        </p:nvSpPr>
        <p:spPr>
          <a:xfrm flipH="false" flipV="false" rot="0">
            <a:off x="5239976" y="2316436"/>
            <a:ext cx="7808048" cy="5409120"/>
          </a:xfrm>
          <a:custGeom>
            <a:avLst/>
            <a:gdLst/>
            <a:ahLst/>
            <a:cxnLst/>
            <a:rect r="r" b="b" t="t" l="l"/>
            <a:pathLst>
              <a:path h="5409120" w="7808048">
                <a:moveTo>
                  <a:pt x="0" y="0"/>
                </a:moveTo>
                <a:lnTo>
                  <a:pt x="7808048" y="0"/>
                </a:lnTo>
                <a:lnTo>
                  <a:pt x="7808048" y="5409121"/>
                </a:lnTo>
                <a:lnTo>
                  <a:pt x="0" y="5409121"/>
                </a:lnTo>
                <a:lnTo>
                  <a:pt x="0" y="0"/>
                </a:lnTo>
                <a:close/>
              </a:path>
            </a:pathLst>
          </a:custGeom>
          <a:blipFill>
            <a:blip r:embed="rId7"/>
            <a:stretch>
              <a:fillRect l="0" t="0" r="0" b="0"/>
            </a:stretch>
          </a:blipFill>
        </p:spPr>
      </p:sp>
      <p:sp>
        <p:nvSpPr>
          <p:cNvPr name="TextBox 8" id="8"/>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sp>
        <p:nvSpPr>
          <p:cNvPr name="TextBox 9" id="9"/>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06884">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1131234" y="-162257"/>
            <a:ext cx="20550468" cy="10611514"/>
          </a:xfrm>
          <a:custGeom>
            <a:avLst/>
            <a:gdLst/>
            <a:ahLst/>
            <a:cxnLst/>
            <a:rect r="r" b="b" t="t" l="l"/>
            <a:pathLst>
              <a:path h="10611514" w="20550468">
                <a:moveTo>
                  <a:pt x="0" y="0"/>
                </a:moveTo>
                <a:lnTo>
                  <a:pt x="20550468" y="0"/>
                </a:lnTo>
                <a:lnTo>
                  <a:pt x="20550468" y="10611514"/>
                </a:lnTo>
                <a:lnTo>
                  <a:pt x="0" y="10611514"/>
                </a:lnTo>
                <a:lnTo>
                  <a:pt x="0" y="0"/>
                </a:lnTo>
                <a:close/>
              </a:path>
            </a:pathLst>
          </a:custGeom>
          <a:blipFill>
            <a:blip r:embed="rId2">
              <a:alphaModFix amt="5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599298" y="3029549"/>
            <a:ext cx="7089405" cy="4104077"/>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How can Chatgpt help with messaging</a:t>
            </a:r>
          </a:p>
        </p:txBody>
      </p:sp>
      <p:sp>
        <p:nvSpPr>
          <p:cNvPr name="Freeform 5" id="5"/>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Messaging</a:t>
            </a:r>
          </a:p>
        </p:txBody>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1468908" y="5918932"/>
            <a:ext cx="6434784" cy="107384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When you have to write notifications to your customers...  </a:t>
            </a:r>
          </a:p>
        </p:txBody>
      </p:sp>
      <p:sp>
        <p:nvSpPr>
          <p:cNvPr name="TextBox 9" id="9"/>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Correspondence</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06884">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1131234" y="-162257"/>
            <a:ext cx="20550468" cy="10611514"/>
          </a:xfrm>
          <a:custGeom>
            <a:avLst/>
            <a:gdLst/>
            <a:ahLst/>
            <a:cxnLst/>
            <a:rect r="r" b="b" t="t" l="l"/>
            <a:pathLst>
              <a:path h="10611514" w="20550468">
                <a:moveTo>
                  <a:pt x="0" y="0"/>
                </a:moveTo>
                <a:lnTo>
                  <a:pt x="20550468" y="0"/>
                </a:lnTo>
                <a:lnTo>
                  <a:pt x="20550468" y="10611514"/>
                </a:lnTo>
                <a:lnTo>
                  <a:pt x="0" y="10611514"/>
                </a:lnTo>
                <a:lnTo>
                  <a:pt x="0" y="0"/>
                </a:lnTo>
                <a:close/>
              </a:path>
            </a:pathLst>
          </a:custGeom>
          <a:blipFill>
            <a:blip r:embed="rId2">
              <a:alphaModFix amt="5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599298" y="3545855"/>
            <a:ext cx="7089405" cy="2039491"/>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What is Chatgtp?</a:t>
            </a:r>
          </a:p>
        </p:txBody>
      </p:sp>
      <p:sp>
        <p:nvSpPr>
          <p:cNvPr name="Freeform 5" id="5"/>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grpSp>
        <p:nvGrpSpPr>
          <p:cNvPr name="Group 6" id="6"/>
          <p:cNvGrpSpPr/>
          <p:nvPr/>
        </p:nvGrpSpPr>
        <p:grpSpPr>
          <a:xfrm rot="0">
            <a:off x="8410975" y="1678132"/>
            <a:ext cx="1466051" cy="1466051"/>
            <a:chOff x="0" y="0"/>
            <a:chExt cx="1954734" cy="1954734"/>
          </a:xfrm>
        </p:grpSpPr>
        <p:sp>
          <p:nvSpPr>
            <p:cNvPr name="Freeform 7" id="7"/>
            <p:cNvSpPr/>
            <p:nvPr/>
          </p:nvSpPr>
          <p:spPr>
            <a:xfrm flipH="false" flipV="false" rot="0">
              <a:off x="0" y="0"/>
              <a:ext cx="1954734" cy="1954734"/>
            </a:xfrm>
            <a:custGeom>
              <a:avLst/>
              <a:gdLst/>
              <a:ahLst/>
              <a:cxnLst/>
              <a:rect r="r" b="b" t="t" l="l"/>
              <a:pathLst>
                <a:path h="1954734" w="1954734">
                  <a:moveTo>
                    <a:pt x="0" y="0"/>
                  </a:moveTo>
                  <a:lnTo>
                    <a:pt x="1954734" y="0"/>
                  </a:lnTo>
                  <a:lnTo>
                    <a:pt x="1954734" y="1954734"/>
                  </a:lnTo>
                  <a:lnTo>
                    <a:pt x="0" y="1954734"/>
                  </a:lnTo>
                  <a:lnTo>
                    <a:pt x="0" y="0"/>
                  </a:lnTo>
                  <a:close/>
                </a:path>
              </a:pathLst>
            </a:custGeom>
            <a:blipFill>
              <a:blip r:embed="rId7"/>
              <a:stretch>
                <a:fillRect l="0" t="0" r="0" b="0"/>
              </a:stretch>
            </a:blipFill>
          </p:spPr>
        </p:sp>
        <p:sp>
          <p:nvSpPr>
            <p:cNvPr name="TextBox 8" id="8"/>
            <p:cNvSpPr txBox="true"/>
            <p:nvPr/>
          </p:nvSpPr>
          <p:spPr>
            <a:xfrm rot="0">
              <a:off x="612495" y="529250"/>
              <a:ext cx="729744" cy="820034"/>
            </a:xfrm>
            <a:prstGeom prst="rect">
              <a:avLst/>
            </a:prstGeom>
          </p:spPr>
          <p:txBody>
            <a:bodyPr anchor="t" rtlCol="false" tIns="0" lIns="0" bIns="0" rIns="0">
              <a:spAutoFit/>
            </a:bodyPr>
            <a:lstStyle/>
            <a:p>
              <a:pPr algn="ctr" marL="0" indent="0" lvl="0">
                <a:lnSpc>
                  <a:spcPts val="5210"/>
                </a:lnSpc>
                <a:spcBef>
                  <a:spcPct val="0"/>
                </a:spcBef>
              </a:pPr>
              <a:r>
                <a:rPr lang="en-US" sz="3722" strike="noStrike" u="none">
                  <a:solidFill>
                    <a:srgbClr val="FFFFFF"/>
                  </a:solidFill>
                  <a:latin typeface="HK Modular"/>
                </a:rPr>
                <a:t>1</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9441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10384308" y="5376007"/>
            <a:ext cx="6434784" cy="215969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Write a short message informing the citizens of McAlester of a 3% rate increase on water and sewer rates, base on CPI</a:t>
            </a:r>
          </a:p>
        </p:txBody>
      </p:sp>
      <p:sp>
        <p:nvSpPr>
          <p:cNvPr name="TextBox 9" id="9"/>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Correspondence</a:t>
            </a:r>
          </a:p>
        </p:txBody>
      </p:sp>
      <p:sp>
        <p:nvSpPr>
          <p:cNvPr name="TextBox 10" id="10"/>
          <p:cNvSpPr txBox="true"/>
          <p:nvPr/>
        </p:nvSpPr>
        <p:spPr>
          <a:xfrm rot="0">
            <a:off x="10258235" y="3823927"/>
            <a:ext cx="668693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in chatgtp...</a:t>
            </a:r>
          </a:p>
        </p:txBody>
      </p:sp>
      <p:sp>
        <p:nvSpPr>
          <p:cNvPr name="TextBox 11" id="11"/>
          <p:cNvSpPr txBox="true"/>
          <p:nvPr/>
        </p:nvSpPr>
        <p:spPr>
          <a:xfrm rot="0">
            <a:off x="1468908" y="5918932"/>
            <a:ext cx="6434784" cy="107384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When you have to write notifications to your customers...  </a:t>
            </a:r>
          </a:p>
        </p:txBody>
      </p:sp>
      <p:sp>
        <p:nvSpPr>
          <p:cNvPr name="TextBox 12" id="12"/>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Messaging</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21921" y="1028700"/>
            <a:ext cx="1037426" cy="1037452"/>
            <a:chOff x="0" y="0"/>
            <a:chExt cx="1383234" cy="1383269"/>
          </a:xfrm>
        </p:grpSpPr>
        <p:sp>
          <p:nvSpPr>
            <p:cNvPr name="Freeform 5" id="5"/>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6" id="6"/>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7" id="7"/>
          <p:cNvSpPr txBox="true"/>
          <p:nvPr/>
        </p:nvSpPr>
        <p:spPr>
          <a:xfrm rot="0">
            <a:off x="1468908" y="5376007"/>
            <a:ext cx="6434784" cy="215969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When you need to prepare the public for a change in management of your Water Treatment Facility...  </a:t>
            </a:r>
          </a:p>
        </p:txBody>
      </p:sp>
      <p:sp>
        <p:nvSpPr>
          <p:cNvPr name="TextBox 8" id="8"/>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Correspondence</a:t>
            </a:r>
          </a:p>
        </p:txBody>
      </p:sp>
      <p:sp>
        <p:nvSpPr>
          <p:cNvPr name="TextBox 9" id="9"/>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Messaging</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613643" y="4596384"/>
            <a:ext cx="7976113" cy="4127639"/>
          </a:xfrm>
          <a:custGeom>
            <a:avLst/>
            <a:gdLst/>
            <a:ahLst/>
            <a:cxnLst/>
            <a:rect r="r" b="b" t="t" l="l"/>
            <a:pathLst>
              <a:path h="4127639" w="7976113">
                <a:moveTo>
                  <a:pt x="0" y="0"/>
                </a:moveTo>
                <a:lnTo>
                  <a:pt x="7976114" y="0"/>
                </a:lnTo>
                <a:lnTo>
                  <a:pt x="7976114" y="4127639"/>
                </a:lnTo>
                <a:lnTo>
                  <a:pt x="0" y="41276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9995061" y="4833082"/>
            <a:ext cx="7264239" cy="324554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Write a short message informing the citizens of McAlester that city employees will take control the Water Treatment Plant from Inframark on July 1st, 2024. Inframark has been operating the plant for the last 9 years. </a:t>
            </a:r>
          </a:p>
        </p:txBody>
      </p:sp>
      <p:sp>
        <p:nvSpPr>
          <p:cNvPr name="TextBox 9" id="9"/>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Correspondence</a:t>
            </a:r>
          </a:p>
        </p:txBody>
      </p:sp>
      <p:sp>
        <p:nvSpPr>
          <p:cNvPr name="TextBox 10" id="10"/>
          <p:cNvSpPr txBox="true"/>
          <p:nvPr/>
        </p:nvSpPr>
        <p:spPr>
          <a:xfrm rot="0">
            <a:off x="10258235" y="3823927"/>
            <a:ext cx="668693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in chatgtp...</a:t>
            </a:r>
          </a:p>
        </p:txBody>
      </p:sp>
      <p:sp>
        <p:nvSpPr>
          <p:cNvPr name="TextBox 11" id="11"/>
          <p:cNvSpPr txBox="true"/>
          <p:nvPr/>
        </p:nvSpPr>
        <p:spPr>
          <a:xfrm rot="0">
            <a:off x="1468908" y="5376007"/>
            <a:ext cx="6434784" cy="215969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When you need to prepare the public for a change in management of your Water Treatment Facility...  </a:t>
            </a:r>
          </a:p>
        </p:txBody>
      </p:sp>
      <p:sp>
        <p:nvSpPr>
          <p:cNvPr name="TextBox 12" id="12"/>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Messaging</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21921" y="1028700"/>
            <a:ext cx="1037426" cy="1037452"/>
            <a:chOff x="0" y="0"/>
            <a:chExt cx="1383234" cy="1383269"/>
          </a:xfrm>
        </p:grpSpPr>
        <p:sp>
          <p:nvSpPr>
            <p:cNvPr name="Freeform 5" id="5"/>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6" id="6"/>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7" id="7"/>
          <p:cNvSpPr txBox="true"/>
          <p:nvPr/>
        </p:nvSpPr>
        <p:spPr>
          <a:xfrm rot="0">
            <a:off x="1468908" y="5567388"/>
            <a:ext cx="6434784" cy="1616770"/>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Now you want to create a press release about the Water Treatment Plant for the paper   </a:t>
            </a:r>
          </a:p>
        </p:txBody>
      </p:sp>
      <p:sp>
        <p:nvSpPr>
          <p:cNvPr name="TextBox 8" id="8"/>
          <p:cNvSpPr txBox="true"/>
          <p:nvPr/>
        </p:nvSpPr>
        <p:spPr>
          <a:xfrm rot="0">
            <a:off x="1407947" y="3823927"/>
            <a:ext cx="6935953"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Correspondence (Follow-on)</a:t>
            </a:r>
          </a:p>
        </p:txBody>
      </p:sp>
      <p:sp>
        <p:nvSpPr>
          <p:cNvPr name="TextBox 9" id="9"/>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Messaging</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21921" y="1028700"/>
            <a:ext cx="1037426" cy="1037452"/>
            <a:chOff x="0" y="0"/>
            <a:chExt cx="1383234" cy="1383269"/>
          </a:xfrm>
        </p:grpSpPr>
        <p:sp>
          <p:nvSpPr>
            <p:cNvPr name="Freeform 5" id="5"/>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6" id="6"/>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7" id="7"/>
          <p:cNvSpPr txBox="true"/>
          <p:nvPr/>
        </p:nvSpPr>
        <p:spPr>
          <a:xfrm rot="0">
            <a:off x="1468908" y="5567388"/>
            <a:ext cx="6434784" cy="1616770"/>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Now you want to create a press release about the Water Treatment Plant for the paper   </a:t>
            </a:r>
          </a:p>
        </p:txBody>
      </p:sp>
      <p:sp>
        <p:nvSpPr>
          <p:cNvPr name="TextBox 8" id="8"/>
          <p:cNvSpPr txBox="true"/>
          <p:nvPr/>
        </p:nvSpPr>
        <p:spPr>
          <a:xfrm rot="0">
            <a:off x="1407947" y="3823927"/>
            <a:ext cx="6935953"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Correspondence (Follow-on)</a:t>
            </a:r>
          </a:p>
        </p:txBody>
      </p:sp>
      <p:sp>
        <p:nvSpPr>
          <p:cNvPr name="Freeform 9" id="9"/>
          <p:cNvSpPr/>
          <p:nvPr/>
        </p:nvSpPr>
        <p:spPr>
          <a:xfrm flipH="false" flipV="false" rot="0">
            <a:off x="9613643" y="4596384"/>
            <a:ext cx="7976113" cy="4127639"/>
          </a:xfrm>
          <a:custGeom>
            <a:avLst/>
            <a:gdLst/>
            <a:ahLst/>
            <a:cxnLst/>
            <a:rect r="r" b="b" t="t" l="l"/>
            <a:pathLst>
              <a:path h="4127639" w="7976113">
                <a:moveTo>
                  <a:pt x="0" y="0"/>
                </a:moveTo>
                <a:lnTo>
                  <a:pt x="7976114" y="0"/>
                </a:lnTo>
                <a:lnTo>
                  <a:pt x="7976114" y="4127639"/>
                </a:lnTo>
                <a:lnTo>
                  <a:pt x="0" y="412763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9969581" y="5838850"/>
            <a:ext cx="7264239" cy="107384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Take that message and write a short press release for the local news</a:t>
            </a:r>
          </a:p>
        </p:txBody>
      </p:sp>
      <p:sp>
        <p:nvSpPr>
          <p:cNvPr name="TextBox 11" id="11"/>
          <p:cNvSpPr txBox="true"/>
          <p:nvPr/>
        </p:nvSpPr>
        <p:spPr>
          <a:xfrm rot="0">
            <a:off x="10258235" y="3823927"/>
            <a:ext cx="668693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in chatgtp...</a:t>
            </a:r>
          </a:p>
        </p:txBody>
      </p:sp>
      <p:sp>
        <p:nvSpPr>
          <p:cNvPr name="TextBox 12" id="12"/>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Messaging</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4" id="4"/>
          <p:cNvGrpSpPr/>
          <p:nvPr/>
        </p:nvGrpSpPr>
        <p:grpSpPr>
          <a:xfrm rot="0">
            <a:off x="1021921" y="1028700"/>
            <a:ext cx="1037426" cy="1037452"/>
            <a:chOff x="0" y="0"/>
            <a:chExt cx="1383234" cy="1383269"/>
          </a:xfrm>
        </p:grpSpPr>
        <p:sp>
          <p:nvSpPr>
            <p:cNvPr name="Freeform 5" id="5"/>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6" id="6"/>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7" id="7"/>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for External agencies</a:t>
            </a:r>
          </a:p>
        </p:txBody>
      </p:sp>
      <p:sp>
        <p:nvSpPr>
          <p:cNvPr name="TextBox 8" id="8"/>
          <p:cNvSpPr txBox="true"/>
          <p:nvPr/>
        </p:nvSpPr>
        <p:spPr>
          <a:xfrm rot="0">
            <a:off x="1468908" y="5647469"/>
            <a:ext cx="6434784" cy="1616770"/>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The local newspaper reporter wants a comment about the new airport terminal building ...  </a:t>
            </a:r>
          </a:p>
        </p:txBody>
      </p:sp>
      <p:sp>
        <p:nvSpPr>
          <p:cNvPr name="TextBox 9" id="9"/>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Messaging</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773517" y="-5531638"/>
            <a:ext cx="19211580" cy="19211580"/>
          </a:xfrm>
          <a:custGeom>
            <a:avLst/>
            <a:gdLst/>
            <a:ahLst/>
            <a:cxnLst/>
            <a:rect r="r" b="b" t="t" l="l"/>
            <a:pathLst>
              <a:path h="19211580" w="19211580">
                <a:moveTo>
                  <a:pt x="0" y="0"/>
                </a:moveTo>
                <a:lnTo>
                  <a:pt x="19211579" y="0"/>
                </a:lnTo>
                <a:lnTo>
                  <a:pt x="19211579" y="19211579"/>
                </a:lnTo>
                <a:lnTo>
                  <a:pt x="0" y="19211579"/>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756929"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9970736" y="4842607"/>
            <a:ext cx="6887585" cy="3337654"/>
          </a:xfrm>
          <a:prstGeom prst="rect">
            <a:avLst/>
          </a:prstGeom>
        </p:spPr>
        <p:txBody>
          <a:bodyPr anchor="t" rtlCol="false" tIns="0" lIns="0" bIns="0" rIns="0">
            <a:spAutoFit/>
          </a:bodyPr>
          <a:lstStyle/>
          <a:p>
            <a:pPr algn="ctr">
              <a:lnSpc>
                <a:spcPts val="3822"/>
              </a:lnSpc>
              <a:spcBef>
                <a:spcPct val="0"/>
              </a:spcBef>
            </a:pPr>
            <a:r>
              <a:rPr lang="en-US" sz="2730">
                <a:solidFill>
                  <a:srgbClr val="FFFFFF"/>
                </a:solidFill>
                <a:latin typeface="Tomorrow"/>
              </a:rPr>
              <a:t>Write a short comment for the newspaper about the new Airport Terminal and the opportunities for economic development and showcasing the partnership with the Choctaw Nation’s unmanned aerial vehicle program. </a:t>
            </a:r>
          </a:p>
        </p:txBody>
      </p:sp>
      <p:sp>
        <p:nvSpPr>
          <p:cNvPr name="TextBox 9" id="9"/>
          <p:cNvSpPr txBox="true"/>
          <p:nvPr/>
        </p:nvSpPr>
        <p:spPr>
          <a:xfrm rot="0">
            <a:off x="10258235" y="3823927"/>
            <a:ext cx="668693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in chatgtp...</a:t>
            </a:r>
          </a:p>
        </p:txBody>
      </p:sp>
      <p:sp>
        <p:nvSpPr>
          <p:cNvPr name="TextBox 10" id="10"/>
          <p:cNvSpPr txBox="true"/>
          <p:nvPr/>
        </p:nvSpPr>
        <p:spPr>
          <a:xfrm rot="0">
            <a:off x="1407947" y="3823927"/>
            <a:ext cx="6556705"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for External agencies</a:t>
            </a:r>
          </a:p>
        </p:txBody>
      </p:sp>
      <p:sp>
        <p:nvSpPr>
          <p:cNvPr name="TextBox 11" id="11"/>
          <p:cNvSpPr txBox="true"/>
          <p:nvPr/>
        </p:nvSpPr>
        <p:spPr>
          <a:xfrm rot="0">
            <a:off x="1468908" y="5647469"/>
            <a:ext cx="6434784" cy="1616770"/>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The local newspaper reporter wants a comment about the new airport terminal building ...  </a:t>
            </a:r>
          </a:p>
        </p:txBody>
      </p:sp>
      <p:sp>
        <p:nvSpPr>
          <p:cNvPr name="TextBox 12" id="12"/>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Messaging</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496BE">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601845" cy="3612448"/>
          </a:xfrm>
          <a:custGeom>
            <a:avLst/>
            <a:gdLst/>
            <a:ahLst/>
            <a:cxnLst/>
            <a:rect r="r" b="b" t="t" l="l"/>
            <a:pathLst>
              <a:path h="3612448" w="4601845">
                <a:moveTo>
                  <a:pt x="0" y="0"/>
                </a:moveTo>
                <a:lnTo>
                  <a:pt x="4601845" y="0"/>
                </a:lnTo>
                <a:lnTo>
                  <a:pt x="4601845" y="3612448"/>
                </a:lnTo>
                <a:lnTo>
                  <a:pt x="0" y="3612448"/>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464813"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22134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1397787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 id="6"/>
          <p:cNvSpPr/>
          <p:nvPr/>
        </p:nvSpPr>
        <p:spPr>
          <a:xfrm flipH="false" flipV="false" rot="0">
            <a:off x="-548527" y="1892674"/>
            <a:ext cx="18836527" cy="8029069"/>
          </a:xfrm>
          <a:custGeom>
            <a:avLst/>
            <a:gdLst/>
            <a:ahLst/>
            <a:cxnLst/>
            <a:rect r="r" b="b" t="t" l="l"/>
            <a:pathLst>
              <a:path h="8029069" w="18836527">
                <a:moveTo>
                  <a:pt x="0" y="0"/>
                </a:moveTo>
                <a:lnTo>
                  <a:pt x="18836527" y="0"/>
                </a:lnTo>
                <a:lnTo>
                  <a:pt x="18836527" y="8029069"/>
                </a:lnTo>
                <a:lnTo>
                  <a:pt x="0" y="80290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210541" y="3048863"/>
            <a:ext cx="12061846" cy="5650016"/>
          </a:xfrm>
          <a:prstGeom prst="rect">
            <a:avLst/>
          </a:prstGeom>
        </p:spPr>
        <p:txBody>
          <a:bodyPr anchor="t" rtlCol="false" tIns="0" lIns="0" bIns="0" rIns="0">
            <a:spAutoFit/>
          </a:bodyPr>
          <a:lstStyle/>
          <a:p>
            <a:pPr>
              <a:lnSpc>
                <a:spcPts val="4106"/>
              </a:lnSpc>
            </a:pPr>
            <a:r>
              <a:rPr lang="en-US" sz="2933">
                <a:solidFill>
                  <a:srgbClr val="FFFFFF"/>
                </a:solidFill>
                <a:latin typeface="Tomorrow"/>
              </a:rPr>
              <a:t>"I am thrilled to witness the realization of our new airport terminal building, a beacon of progress that propels McAlester into a new era of economic development. This cutting-edge facility not only enhances our region's connectivity but also signifies a pivotal step forward in advancing opportunities within the aviation industry. I am particularly excited about the collaborative efforts with the Choctaw Nation, which holds immense potential, especially in fostering the growth of unmanned aerial vehicle programs. Together, we are charting a course towards a future where innovation, economic prosperity, and community development take flight."</a:t>
            </a:r>
          </a:p>
        </p:txBody>
      </p:sp>
      <p:sp>
        <p:nvSpPr>
          <p:cNvPr name="Freeform 8" id="8"/>
          <p:cNvSpPr/>
          <p:nvPr/>
        </p:nvSpPr>
        <p:spPr>
          <a:xfrm flipH="true" flipV="false" rot="0">
            <a:off x="13809100" y="5452653"/>
            <a:ext cx="4973254" cy="5100773"/>
          </a:xfrm>
          <a:custGeom>
            <a:avLst/>
            <a:gdLst/>
            <a:ahLst/>
            <a:cxnLst/>
            <a:rect r="r" b="b" t="t" l="l"/>
            <a:pathLst>
              <a:path h="5100773" w="4973254">
                <a:moveTo>
                  <a:pt x="4973254" y="0"/>
                </a:moveTo>
                <a:lnTo>
                  <a:pt x="0" y="0"/>
                </a:lnTo>
                <a:lnTo>
                  <a:pt x="0" y="5100773"/>
                </a:lnTo>
                <a:lnTo>
                  <a:pt x="4973254" y="5100773"/>
                </a:lnTo>
                <a:lnTo>
                  <a:pt x="4973254" y="0"/>
                </a:lnTo>
                <a:close/>
              </a:path>
            </a:pathLst>
          </a:custGeom>
          <a:blipFill>
            <a:blip r:embed="rId6"/>
            <a:stretch>
              <a:fillRect l="0" t="0" r="0" b="0"/>
            </a:stretch>
          </a:blipFill>
        </p:spPr>
      </p:sp>
      <p:grpSp>
        <p:nvGrpSpPr>
          <p:cNvPr name="Group 9" id="9"/>
          <p:cNvGrpSpPr/>
          <p:nvPr/>
        </p:nvGrpSpPr>
        <p:grpSpPr>
          <a:xfrm rot="0">
            <a:off x="1021921" y="1028700"/>
            <a:ext cx="1037426" cy="1037452"/>
            <a:chOff x="0" y="0"/>
            <a:chExt cx="1383234" cy="1383269"/>
          </a:xfrm>
        </p:grpSpPr>
        <p:sp>
          <p:nvSpPr>
            <p:cNvPr name="Freeform 10" id="10"/>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7"/>
              <a:stretch>
                <a:fillRect l="-1" t="0" r="-1" b="0"/>
              </a:stretch>
            </a:blipFill>
          </p:spPr>
        </p:sp>
        <p:sp>
          <p:nvSpPr>
            <p:cNvPr name="TextBox 11" id="11"/>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12" id="12"/>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Messaging</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
        <p:nvSpPr>
          <p:cNvPr name="Freeform 4" id="4"/>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599298" y="3545855"/>
            <a:ext cx="7089405" cy="3071784"/>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What Chatgtp is not...</a:t>
            </a:r>
          </a:p>
        </p:txBody>
      </p:sp>
      <p:sp>
        <p:nvSpPr>
          <p:cNvPr name="Freeform 6" id="6"/>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671103" y="-3227555"/>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4"/>
            <a:stretch>
              <a:fillRect l="0" t="0" r="0" b="0"/>
            </a:stretch>
          </a:blipFill>
        </p:spPr>
      </p:sp>
      <p:sp>
        <p:nvSpPr>
          <p:cNvPr name="TextBox 4" id="4"/>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sp>
        <p:nvSpPr>
          <p:cNvPr name="TextBox 5" id="5"/>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grpSp>
        <p:nvGrpSpPr>
          <p:cNvPr name="Group 6" id="6"/>
          <p:cNvGrpSpPr/>
          <p:nvPr/>
        </p:nvGrpSpPr>
        <p:grpSpPr>
          <a:xfrm rot="0">
            <a:off x="2843433" y="3212670"/>
            <a:ext cx="12601134" cy="5159249"/>
            <a:chOff x="0" y="0"/>
            <a:chExt cx="16801512" cy="6878999"/>
          </a:xfrm>
        </p:grpSpPr>
        <p:sp>
          <p:nvSpPr>
            <p:cNvPr name="Freeform 7" id="7"/>
            <p:cNvSpPr/>
            <p:nvPr/>
          </p:nvSpPr>
          <p:spPr>
            <a:xfrm flipH="false" flipV="false" rot="0">
              <a:off x="0" y="0"/>
              <a:ext cx="16801512" cy="6878999"/>
            </a:xfrm>
            <a:custGeom>
              <a:avLst/>
              <a:gdLst/>
              <a:ahLst/>
              <a:cxnLst/>
              <a:rect r="r" b="b" t="t" l="l"/>
              <a:pathLst>
                <a:path h="6878999" w="16801512">
                  <a:moveTo>
                    <a:pt x="0" y="0"/>
                  </a:moveTo>
                  <a:lnTo>
                    <a:pt x="16801512" y="0"/>
                  </a:lnTo>
                  <a:lnTo>
                    <a:pt x="16801512" y="6878999"/>
                  </a:lnTo>
                  <a:lnTo>
                    <a:pt x="0" y="6878999"/>
                  </a:lnTo>
                  <a:lnTo>
                    <a:pt x="0" y="0"/>
                  </a:lnTo>
                  <a:close/>
                </a:path>
              </a:pathLst>
            </a:custGeom>
            <a:blipFill>
              <a:blip r:embed="rId5">
                <a:extLst>
                  <a:ext uri="{96DAC541-7B7A-43D3-8B79-37D633B846F1}">
                    <asvg:svgBlip xmlns:asvg="http://schemas.microsoft.com/office/drawing/2016/SVG/main" r:embed="rId6"/>
                  </a:ext>
                </a:extLst>
              </a:blip>
              <a:stretch>
                <a:fillRect l="-33132" t="0" r="-33132" b="0"/>
              </a:stretch>
            </a:blipFill>
            <a:ln cap="sq">
              <a:noFill/>
              <a:prstDash val="solid"/>
              <a:miter/>
            </a:ln>
          </p:spPr>
        </p:sp>
        <p:sp>
          <p:nvSpPr>
            <p:cNvPr name="TextBox 8" id="8"/>
            <p:cNvSpPr txBox="true"/>
            <p:nvPr/>
          </p:nvSpPr>
          <p:spPr>
            <a:xfrm rot="0">
              <a:off x="590292" y="1488139"/>
              <a:ext cx="15620927" cy="3754823"/>
            </a:xfrm>
            <a:prstGeom prst="rect">
              <a:avLst/>
            </a:prstGeom>
          </p:spPr>
          <p:txBody>
            <a:bodyPr anchor="t" rtlCol="false" tIns="0" lIns="0" bIns="0" rIns="0">
              <a:spAutoFit/>
            </a:bodyPr>
            <a:lstStyle/>
            <a:p>
              <a:pPr algn="ctr" marL="0" indent="0" lvl="0">
                <a:lnSpc>
                  <a:spcPts val="5416"/>
                </a:lnSpc>
                <a:spcBef>
                  <a:spcPct val="0"/>
                </a:spcBef>
              </a:pPr>
              <a:r>
                <a:rPr lang="en-US" sz="5471">
                  <a:solidFill>
                    <a:srgbClr val="FFFFFF"/>
                  </a:solidFill>
                  <a:latin typeface="Tomorrow"/>
                </a:rPr>
                <a:t>A GAMING SIMULATION THAT CAN ACCESS THE NUCLEAR LAUNCH CODES BUT JUST WANTS TO PLAY A GAME OF TIC-TAC-TOE...</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523126" y="0"/>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88634"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144000"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14699366"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6652067" y="4242816"/>
            <a:ext cx="11167086" cy="1801368"/>
            <a:chOff x="0" y="0"/>
            <a:chExt cx="14889448" cy="2401824"/>
          </a:xfrm>
        </p:grpSpPr>
        <p:sp>
          <p:nvSpPr>
            <p:cNvPr name="Freeform 7" id="7"/>
            <p:cNvSpPr/>
            <p:nvPr/>
          </p:nvSpPr>
          <p:spPr>
            <a:xfrm flipH="false" flipV="false" rot="0">
              <a:off x="5135848" y="0"/>
              <a:ext cx="9753600" cy="2401824"/>
            </a:xfrm>
            <a:custGeom>
              <a:avLst/>
              <a:gdLst/>
              <a:ahLst/>
              <a:cxnLst/>
              <a:rect r="r" b="b" t="t" l="l"/>
              <a:pathLst>
                <a:path h="2401824" w="9753600">
                  <a:moveTo>
                    <a:pt x="0" y="0"/>
                  </a:moveTo>
                  <a:lnTo>
                    <a:pt x="9753600" y="0"/>
                  </a:lnTo>
                  <a:lnTo>
                    <a:pt x="9753600" y="2401824"/>
                  </a:lnTo>
                  <a:lnTo>
                    <a:pt x="0" y="24018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5694141" y="759113"/>
              <a:ext cx="8637014" cy="740768"/>
            </a:xfrm>
            <a:prstGeom prst="rect">
              <a:avLst/>
            </a:prstGeom>
          </p:spPr>
          <p:txBody>
            <a:bodyPr anchor="t" rtlCol="false" tIns="0" lIns="0" bIns="0" rIns="0">
              <a:spAutoFit/>
            </a:bodyPr>
            <a:lstStyle/>
            <a:p>
              <a:pPr algn="ctr">
                <a:lnSpc>
                  <a:spcPts val="4683"/>
                </a:lnSpc>
                <a:spcBef>
                  <a:spcPct val="0"/>
                </a:spcBef>
              </a:pPr>
              <a:r>
                <a:rPr lang="en-US" sz="3345">
                  <a:solidFill>
                    <a:srgbClr val="FFFFFF"/>
                  </a:solidFill>
                  <a:latin typeface="Tomorrow"/>
                </a:rPr>
                <a:t>THINK MORE JARVIS</a:t>
              </a:r>
            </a:p>
          </p:txBody>
        </p:sp>
        <p:sp>
          <p:nvSpPr>
            <p:cNvPr name="Freeform 9" id="9"/>
            <p:cNvSpPr/>
            <p:nvPr/>
          </p:nvSpPr>
          <p:spPr>
            <a:xfrm flipH="false" flipV="false" rot="0">
              <a:off x="0" y="773521"/>
              <a:ext cx="5161248" cy="1301065"/>
            </a:xfrm>
            <a:custGeom>
              <a:avLst/>
              <a:gdLst/>
              <a:ahLst/>
              <a:cxnLst/>
              <a:rect r="r" b="b" t="t" l="l"/>
              <a:pathLst>
                <a:path h="1301065" w="5161248">
                  <a:moveTo>
                    <a:pt x="0" y="0"/>
                  </a:moveTo>
                  <a:lnTo>
                    <a:pt x="5161248" y="0"/>
                  </a:lnTo>
                  <a:lnTo>
                    <a:pt x="5161248" y="1301064"/>
                  </a:lnTo>
                  <a:lnTo>
                    <a:pt x="0" y="13010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10" id="10"/>
          <p:cNvGrpSpPr/>
          <p:nvPr/>
        </p:nvGrpSpPr>
        <p:grpSpPr>
          <a:xfrm rot="0">
            <a:off x="1021921" y="1028700"/>
            <a:ext cx="1037426" cy="1037426"/>
            <a:chOff x="0" y="0"/>
            <a:chExt cx="1383234" cy="1383234"/>
          </a:xfrm>
        </p:grpSpPr>
        <p:sp>
          <p:nvSpPr>
            <p:cNvPr name="Freeform 11" id="11"/>
            <p:cNvSpPr/>
            <p:nvPr/>
          </p:nvSpPr>
          <p:spPr>
            <a:xfrm flipH="false" flipV="false" rot="0">
              <a:off x="0" y="0"/>
              <a:ext cx="1383234" cy="1383234"/>
            </a:xfrm>
            <a:custGeom>
              <a:avLst/>
              <a:gdLst/>
              <a:ahLst/>
              <a:cxnLst/>
              <a:rect r="r" b="b" t="t" l="l"/>
              <a:pathLst>
                <a:path h="1383234" w="1383234">
                  <a:moveTo>
                    <a:pt x="0" y="0"/>
                  </a:moveTo>
                  <a:lnTo>
                    <a:pt x="1383234" y="0"/>
                  </a:lnTo>
                  <a:lnTo>
                    <a:pt x="1383234" y="1383234"/>
                  </a:lnTo>
                  <a:lnTo>
                    <a:pt x="0" y="1383234"/>
                  </a:lnTo>
                  <a:lnTo>
                    <a:pt x="0" y="0"/>
                  </a:lnTo>
                  <a:close/>
                </a:path>
              </a:pathLst>
            </a:custGeom>
            <a:blipFill>
              <a:blip r:embed="rId8"/>
              <a:stretch>
                <a:fillRect l="0" t="0" r="0" b="0"/>
              </a:stretch>
            </a:blipFill>
          </p:spPr>
        </p:sp>
        <p:sp>
          <p:nvSpPr>
            <p:cNvPr name="TextBox 12" id="12"/>
            <p:cNvSpPr txBox="true"/>
            <p:nvPr/>
          </p:nvSpPr>
          <p:spPr>
            <a:xfrm rot="0">
              <a:off x="433422" y="380811"/>
              <a:ext cx="516391" cy="573987"/>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4</a:t>
              </a:r>
            </a:p>
          </p:txBody>
        </p:sp>
      </p:grpSp>
      <p:pic>
        <p:nvPicPr>
          <p:cNvPr name="Picture 13" id="13">
            <a:hlinkClick action="ppaction://media"/>
          </p:cNvPr>
          <p:cNvPicPr>
            <a:picLocks noChangeAspect="true"/>
          </p:cNvPicPr>
          <p:nvPr>
            <a:videoFile r:link="rId10"/>
            <p:extLst>
              <p:ext uri="{DAA4B4D4-6D71-4841-9C94-3DE7FCFB9230}">
                <p14:media xmlns:p14="http://schemas.microsoft.com/office/powerpoint/2010/main" r:embed="rId11"/>
              </p:ext>
            </p:extLst>
          </p:nvPr>
        </p:nvPicPr>
        <p:blipFill>
          <a:blip r:embed="rId9"/>
          <a:srcRect l="491" t="0" r="491" b="0"/>
          <a:stretch>
            <a:fillRect/>
          </a:stretch>
        </p:blipFill>
        <p:spPr>
          <a:xfrm flipH="false" flipV="false" rot="0">
            <a:off x="1226587" y="2787108"/>
            <a:ext cx="8125491" cy="4712785"/>
          </a:xfrm>
          <a:prstGeom prst="rect">
            <a:avLst/>
          </a:prstGeom>
        </p:spPr>
      </p:pic>
      <p:sp>
        <p:nvSpPr>
          <p:cNvPr name="TextBox 14" id="14"/>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is Chatgtp?</a:t>
            </a:r>
          </a:p>
        </p:txBody>
      </p:sp>
    </p:spTree>
  </p:cSld>
  <p:clrMapOvr>
    <a:masterClrMapping/>
  </p:clrMapOvr>
  <p:timing>
    <p:tnLst>
      <p:par>
        <p:cTn dur="indefinite" restart="never" nodeType="tmRoot">
          <p:childTnLst>
            <p:video>
              <p:cMediaNode vol="0">
                <p:cTn fill="hold" display="false">
                  <p:stCondLst>
                    <p:cond delay="indefinite"/>
                  </p:stCondLst>
                </p:cTn>
                <p:tgtEl>
                  <p:spTgt spid="13"/>
                </p:tgtEl>
              </p:cMediaNode>
            </p:video>
          </p:childTnLst>
        </p:cTn>
      </p:par>
    </p:tnLst>
  </p:timing>
</p:sld>
</file>

<file path=ppt/slides/slide4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671103" y="-3227555"/>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4"/>
            <a:stretch>
              <a:fillRect l="0" t="0" r="0" b="0"/>
            </a:stretch>
          </a:blipFill>
        </p:spPr>
      </p:sp>
      <p:sp>
        <p:nvSpPr>
          <p:cNvPr name="TextBox 4" id="4"/>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sp>
        <p:nvSpPr>
          <p:cNvPr name="TextBox 5" id="5"/>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grpSp>
        <p:nvGrpSpPr>
          <p:cNvPr name="Group 6" id="6"/>
          <p:cNvGrpSpPr/>
          <p:nvPr/>
        </p:nvGrpSpPr>
        <p:grpSpPr>
          <a:xfrm rot="0">
            <a:off x="5426797" y="8088446"/>
            <a:ext cx="7434407" cy="1830723"/>
            <a:chOff x="0" y="0"/>
            <a:chExt cx="9912542" cy="2440963"/>
          </a:xfrm>
        </p:grpSpPr>
        <p:sp>
          <p:nvSpPr>
            <p:cNvPr name="Freeform 7" id="7"/>
            <p:cNvSpPr/>
            <p:nvPr/>
          </p:nvSpPr>
          <p:spPr>
            <a:xfrm flipH="false" flipV="false" rot="0">
              <a:off x="0" y="0"/>
              <a:ext cx="9912542" cy="2440963"/>
            </a:xfrm>
            <a:custGeom>
              <a:avLst/>
              <a:gdLst/>
              <a:ahLst/>
              <a:cxnLst/>
              <a:rect r="r" b="b" t="t" l="l"/>
              <a:pathLst>
                <a:path h="2440963" w="9912542">
                  <a:moveTo>
                    <a:pt x="0" y="0"/>
                  </a:moveTo>
                  <a:lnTo>
                    <a:pt x="9912542" y="0"/>
                  </a:lnTo>
                  <a:lnTo>
                    <a:pt x="9912542" y="2440963"/>
                  </a:lnTo>
                  <a:lnTo>
                    <a:pt x="0" y="24409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a:ln cap="sq">
              <a:noFill/>
              <a:prstDash val="solid"/>
              <a:miter/>
            </a:ln>
          </p:spPr>
        </p:sp>
        <p:sp>
          <p:nvSpPr>
            <p:cNvPr name="TextBox 8" id="8"/>
            <p:cNvSpPr txBox="true"/>
            <p:nvPr/>
          </p:nvSpPr>
          <p:spPr>
            <a:xfrm rot="0">
              <a:off x="348260" y="888450"/>
              <a:ext cx="9216022" cy="587285"/>
            </a:xfrm>
            <a:prstGeom prst="rect">
              <a:avLst/>
            </a:prstGeom>
          </p:spPr>
          <p:txBody>
            <a:bodyPr anchor="t" rtlCol="false" tIns="0" lIns="0" bIns="0" rIns="0">
              <a:spAutoFit/>
            </a:bodyPr>
            <a:lstStyle/>
            <a:p>
              <a:pPr algn="ctr" marL="0" indent="0" lvl="0">
                <a:lnSpc>
                  <a:spcPts val="3195"/>
                </a:lnSpc>
                <a:spcBef>
                  <a:spcPct val="0"/>
                </a:spcBef>
              </a:pPr>
              <a:r>
                <a:rPr lang="en-US" sz="3228">
                  <a:solidFill>
                    <a:srgbClr val="FFFFFF"/>
                  </a:solidFill>
                  <a:latin typeface="Tomorrow"/>
                </a:rPr>
                <a:t>SHALL WE PLAY A GAME...?</a:t>
              </a:r>
            </a:p>
          </p:txBody>
        </p:sp>
      </p:grpSp>
      <p:sp>
        <p:nvSpPr>
          <p:cNvPr name="Freeform 9" id="9"/>
          <p:cNvSpPr/>
          <p:nvPr/>
        </p:nvSpPr>
        <p:spPr>
          <a:xfrm flipH="false" flipV="false" rot="0">
            <a:off x="4350669" y="2275433"/>
            <a:ext cx="9586662" cy="5392498"/>
          </a:xfrm>
          <a:custGeom>
            <a:avLst/>
            <a:gdLst/>
            <a:ahLst/>
            <a:cxnLst/>
            <a:rect r="r" b="b" t="t" l="l"/>
            <a:pathLst>
              <a:path h="5392498" w="9586662">
                <a:moveTo>
                  <a:pt x="0" y="0"/>
                </a:moveTo>
                <a:lnTo>
                  <a:pt x="9586662" y="0"/>
                </a:lnTo>
                <a:lnTo>
                  <a:pt x="9586662" y="5392498"/>
                </a:lnTo>
                <a:lnTo>
                  <a:pt x="0" y="5392498"/>
                </a:lnTo>
                <a:lnTo>
                  <a:pt x="0" y="0"/>
                </a:lnTo>
                <a:close/>
              </a:path>
            </a:pathLst>
          </a:custGeom>
          <a:blipFill>
            <a:blip r:embed="rId7"/>
            <a:stretch>
              <a:fillRect l="0" t="0" r="0" b="0"/>
            </a:stretch>
          </a:blipFill>
        </p:spPr>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06884">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1131234" y="-162257"/>
            <a:ext cx="20550468" cy="10611514"/>
          </a:xfrm>
          <a:custGeom>
            <a:avLst/>
            <a:gdLst/>
            <a:ahLst/>
            <a:cxnLst/>
            <a:rect r="r" b="b" t="t" l="l"/>
            <a:pathLst>
              <a:path h="10611514" w="20550468">
                <a:moveTo>
                  <a:pt x="0" y="0"/>
                </a:moveTo>
                <a:lnTo>
                  <a:pt x="20550468" y="0"/>
                </a:lnTo>
                <a:lnTo>
                  <a:pt x="20550468" y="10611514"/>
                </a:lnTo>
                <a:lnTo>
                  <a:pt x="0" y="10611514"/>
                </a:lnTo>
                <a:lnTo>
                  <a:pt x="0" y="0"/>
                </a:lnTo>
                <a:close/>
              </a:path>
            </a:pathLst>
          </a:custGeom>
          <a:blipFill>
            <a:blip r:embed="rId2">
              <a:alphaModFix amt="5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599298" y="2513402"/>
            <a:ext cx="7089405" cy="5136371"/>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How can Chatgpt help with Human Resources</a:t>
            </a:r>
          </a:p>
        </p:txBody>
      </p:sp>
      <p:sp>
        <p:nvSpPr>
          <p:cNvPr name="Freeform 5" id="5"/>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Human Resources</a:t>
            </a:r>
          </a:p>
        </p:txBody>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1468908" y="5076825"/>
            <a:ext cx="6434784" cy="215969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When you want to hire a GIS Technician, a position that is new to the city,  start with writing a Job Description for the new post</a:t>
            </a:r>
          </a:p>
        </p:txBody>
      </p:sp>
      <p:sp>
        <p:nvSpPr>
          <p:cNvPr name="TextBox 9" id="9"/>
          <p:cNvSpPr txBox="true"/>
          <p:nvPr/>
        </p:nvSpPr>
        <p:spPr>
          <a:xfrm rot="0">
            <a:off x="1028700" y="3823927"/>
            <a:ext cx="811530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for writing Job Descriptions</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848346"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10207211" y="4861252"/>
            <a:ext cx="6597469" cy="3198730"/>
          </a:xfrm>
          <a:prstGeom prst="rect">
            <a:avLst/>
          </a:prstGeom>
        </p:spPr>
        <p:txBody>
          <a:bodyPr anchor="t" rtlCol="false" tIns="0" lIns="0" bIns="0" rIns="0">
            <a:spAutoFit/>
          </a:bodyPr>
          <a:lstStyle/>
          <a:p>
            <a:pPr algn="ctr">
              <a:lnSpc>
                <a:spcPts val="4285"/>
              </a:lnSpc>
              <a:spcBef>
                <a:spcPct val="0"/>
              </a:spcBef>
            </a:pPr>
            <a:r>
              <a:rPr lang="en-US" sz="3061">
                <a:solidFill>
                  <a:srgbClr val="FFFFFF"/>
                </a:solidFill>
                <a:latin typeface="Tomorrow"/>
              </a:rPr>
              <a:t>Using the following a template [copy and paste an existing job description], Write a job description for a GIS Technician, require 5 to 7 years of experience with ArcGIS online</a:t>
            </a:r>
          </a:p>
        </p:txBody>
      </p:sp>
      <p:sp>
        <p:nvSpPr>
          <p:cNvPr name="TextBox 9" id="9"/>
          <p:cNvSpPr txBox="true"/>
          <p:nvPr/>
        </p:nvSpPr>
        <p:spPr>
          <a:xfrm rot="0">
            <a:off x="10258235" y="3823927"/>
            <a:ext cx="668693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in chatgtp...</a:t>
            </a:r>
          </a:p>
        </p:txBody>
      </p:sp>
      <p:sp>
        <p:nvSpPr>
          <p:cNvPr name="TextBox 10" id="10"/>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human resources</a:t>
            </a:r>
          </a:p>
        </p:txBody>
      </p:sp>
      <p:sp>
        <p:nvSpPr>
          <p:cNvPr name="TextBox 11" id="11"/>
          <p:cNvSpPr txBox="true"/>
          <p:nvPr/>
        </p:nvSpPr>
        <p:spPr>
          <a:xfrm rot="0">
            <a:off x="1468908" y="5076825"/>
            <a:ext cx="6434784" cy="215969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When you want to hire a GIS Technician, a position that is new to the city,  start with writing a Job Description for the new post</a:t>
            </a:r>
          </a:p>
        </p:txBody>
      </p:sp>
      <p:sp>
        <p:nvSpPr>
          <p:cNvPr name="TextBox 12" id="12"/>
          <p:cNvSpPr txBox="true"/>
          <p:nvPr/>
        </p:nvSpPr>
        <p:spPr>
          <a:xfrm rot="0">
            <a:off x="1028700" y="3823927"/>
            <a:ext cx="811530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for writing Job Descriptions</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Human Resources</a:t>
            </a:r>
          </a:p>
        </p:txBody>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1468908" y="5838850"/>
            <a:ext cx="6434784" cy="107384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Now you now need to write a job advertisement.</a:t>
            </a:r>
          </a:p>
        </p:txBody>
      </p:sp>
      <p:sp>
        <p:nvSpPr>
          <p:cNvPr name="TextBox 9" id="9"/>
          <p:cNvSpPr txBox="true"/>
          <p:nvPr/>
        </p:nvSpPr>
        <p:spPr>
          <a:xfrm rot="0">
            <a:off x="1028700" y="3823927"/>
            <a:ext cx="8356403"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Follow-on - Job Advertisements</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848346"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10207211" y="5635182"/>
            <a:ext cx="6597469" cy="1052505"/>
          </a:xfrm>
          <a:prstGeom prst="rect">
            <a:avLst/>
          </a:prstGeom>
        </p:spPr>
        <p:txBody>
          <a:bodyPr anchor="t" rtlCol="false" tIns="0" lIns="0" bIns="0" rIns="0">
            <a:spAutoFit/>
          </a:bodyPr>
          <a:lstStyle/>
          <a:p>
            <a:pPr algn="ctr">
              <a:lnSpc>
                <a:spcPts val="4285"/>
              </a:lnSpc>
              <a:spcBef>
                <a:spcPct val="0"/>
              </a:spcBef>
            </a:pPr>
            <a:r>
              <a:rPr lang="en-US" sz="3061">
                <a:solidFill>
                  <a:srgbClr val="FFFFFF"/>
                </a:solidFill>
                <a:latin typeface="Tomorrow"/>
              </a:rPr>
              <a:t>Take that job description and write a job advertisement </a:t>
            </a:r>
          </a:p>
        </p:txBody>
      </p:sp>
      <p:sp>
        <p:nvSpPr>
          <p:cNvPr name="TextBox 9" id="9"/>
          <p:cNvSpPr txBox="true"/>
          <p:nvPr/>
        </p:nvSpPr>
        <p:spPr>
          <a:xfrm rot="0">
            <a:off x="10258235" y="3823927"/>
            <a:ext cx="668693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in chatgtp...</a:t>
            </a:r>
          </a:p>
        </p:txBody>
      </p:sp>
      <p:sp>
        <p:nvSpPr>
          <p:cNvPr name="TextBox 10" id="10"/>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Human Resources</a:t>
            </a:r>
          </a:p>
        </p:txBody>
      </p:sp>
      <p:sp>
        <p:nvSpPr>
          <p:cNvPr name="TextBox 11" id="11"/>
          <p:cNvSpPr txBox="true"/>
          <p:nvPr/>
        </p:nvSpPr>
        <p:spPr>
          <a:xfrm rot="0">
            <a:off x="1021921" y="3823927"/>
            <a:ext cx="8329614" cy="894768"/>
          </a:xfrm>
          <a:prstGeom prst="rect">
            <a:avLst/>
          </a:prstGeom>
        </p:spPr>
        <p:txBody>
          <a:bodyPr anchor="t" rtlCol="false" tIns="0" lIns="0" bIns="0" rIns="0">
            <a:spAutoFit/>
          </a:bodyPr>
          <a:lstStyle/>
          <a:p>
            <a:pPr>
              <a:lnSpc>
                <a:spcPts val="3600"/>
              </a:lnSpc>
            </a:pPr>
            <a:r>
              <a:rPr lang="en-US" sz="2571">
                <a:solidFill>
                  <a:srgbClr val="01FFFF"/>
                </a:solidFill>
                <a:latin typeface="HK Modular"/>
              </a:rPr>
              <a:t>Follow-on - Job Advertisements</a:t>
            </a:r>
          </a:p>
          <a:p>
            <a:pPr marL="0" indent="0" lvl="0">
              <a:lnSpc>
                <a:spcPts val="3600"/>
              </a:lnSpc>
              <a:spcBef>
                <a:spcPct val="0"/>
              </a:spcBef>
            </a:pPr>
          </a:p>
        </p:txBody>
      </p:sp>
      <p:sp>
        <p:nvSpPr>
          <p:cNvPr name="TextBox 12" id="12"/>
          <p:cNvSpPr txBox="true"/>
          <p:nvPr/>
        </p:nvSpPr>
        <p:spPr>
          <a:xfrm rot="0">
            <a:off x="1468908" y="5838850"/>
            <a:ext cx="6434784" cy="1073845"/>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Now you now need to write a job advertisement.</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Human Resources</a:t>
            </a:r>
          </a:p>
        </p:txBody>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1468908" y="5647469"/>
            <a:ext cx="6434784" cy="1616770"/>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Have an employeee that needs an official reprimand?  Have Chat GTP work on the letter!</a:t>
            </a:r>
          </a:p>
        </p:txBody>
      </p:sp>
      <p:sp>
        <p:nvSpPr>
          <p:cNvPr name="TextBox 9" id="9"/>
          <p:cNvSpPr txBox="true"/>
          <p:nvPr/>
        </p:nvSpPr>
        <p:spPr>
          <a:xfrm rot="0">
            <a:off x="1028700" y="3823927"/>
            <a:ext cx="8356403"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Letters of Reprimand</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461790" y="-4462290"/>
            <a:ext cx="19211580" cy="19211580"/>
          </a:xfrm>
          <a:custGeom>
            <a:avLst/>
            <a:gdLst/>
            <a:ahLst/>
            <a:cxnLst/>
            <a:rect r="r" b="b" t="t" l="l"/>
            <a:pathLst>
              <a:path h="19211580" w="19211580">
                <a:moveTo>
                  <a:pt x="0" y="0"/>
                </a:moveTo>
                <a:lnTo>
                  <a:pt x="19211580" y="0"/>
                </a:lnTo>
                <a:lnTo>
                  <a:pt x="19211580" y="19211580"/>
                </a:lnTo>
                <a:lnTo>
                  <a:pt x="0" y="19211580"/>
                </a:lnTo>
                <a:lnTo>
                  <a:pt x="0" y="0"/>
                </a:lnTo>
                <a:close/>
              </a:path>
            </a:pathLst>
          </a:custGeom>
          <a:blipFill>
            <a:blip r:embed="rId2">
              <a:alphaModFix amt="39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9848346" y="4596384"/>
            <a:ext cx="7315200" cy="3785616"/>
          </a:xfrm>
          <a:custGeom>
            <a:avLst/>
            <a:gdLst/>
            <a:ahLst/>
            <a:cxnLst/>
            <a:rect r="r" b="b" t="t" l="l"/>
            <a:pathLst>
              <a:path h="3785616" w="7315200">
                <a:moveTo>
                  <a:pt x="0" y="0"/>
                </a:moveTo>
                <a:lnTo>
                  <a:pt x="7315200" y="0"/>
                </a:lnTo>
                <a:lnTo>
                  <a:pt x="7315200" y="3785616"/>
                </a:lnTo>
                <a:lnTo>
                  <a:pt x="0" y="378561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5" id="5"/>
          <p:cNvGrpSpPr/>
          <p:nvPr/>
        </p:nvGrpSpPr>
        <p:grpSpPr>
          <a:xfrm rot="0">
            <a:off x="1021921" y="1028700"/>
            <a:ext cx="1037426" cy="1037452"/>
            <a:chOff x="0" y="0"/>
            <a:chExt cx="1383234" cy="1383269"/>
          </a:xfrm>
        </p:grpSpPr>
        <p:sp>
          <p:nvSpPr>
            <p:cNvPr name="Freeform 6" id="6"/>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7" id="7"/>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
        <p:nvSpPr>
          <p:cNvPr name="TextBox 8" id="8"/>
          <p:cNvSpPr txBox="true"/>
          <p:nvPr/>
        </p:nvSpPr>
        <p:spPr>
          <a:xfrm rot="0">
            <a:off x="10207211" y="5397808"/>
            <a:ext cx="6597469" cy="2125618"/>
          </a:xfrm>
          <a:prstGeom prst="rect">
            <a:avLst/>
          </a:prstGeom>
        </p:spPr>
        <p:txBody>
          <a:bodyPr anchor="t" rtlCol="false" tIns="0" lIns="0" bIns="0" rIns="0">
            <a:spAutoFit/>
          </a:bodyPr>
          <a:lstStyle/>
          <a:p>
            <a:pPr algn="ctr">
              <a:lnSpc>
                <a:spcPts val="4285"/>
              </a:lnSpc>
              <a:spcBef>
                <a:spcPct val="0"/>
              </a:spcBef>
            </a:pPr>
            <a:r>
              <a:rPr lang="en-US" sz="3061">
                <a:solidFill>
                  <a:srgbClr val="FFFFFF"/>
                </a:solidFill>
                <a:latin typeface="Tomorrow"/>
              </a:rPr>
              <a:t>Write a Letter of Reprimand to Bilbo Baggins for repeated tardiness and poor attitude towards his supervisor, Gandolf the Gray</a:t>
            </a:r>
          </a:p>
        </p:txBody>
      </p:sp>
      <p:sp>
        <p:nvSpPr>
          <p:cNvPr name="TextBox 9" id="9"/>
          <p:cNvSpPr txBox="true"/>
          <p:nvPr/>
        </p:nvSpPr>
        <p:spPr>
          <a:xfrm rot="0">
            <a:off x="10258235" y="3823927"/>
            <a:ext cx="6686930"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in chatgtp...</a:t>
            </a:r>
          </a:p>
        </p:txBody>
      </p:sp>
      <p:sp>
        <p:nvSpPr>
          <p:cNvPr name="TextBox 10" id="10"/>
          <p:cNvSpPr txBox="true"/>
          <p:nvPr/>
        </p:nvSpPr>
        <p:spPr>
          <a:xfrm rot="0">
            <a:off x="2254557" y="767157"/>
            <a:ext cx="15004743" cy="1474813"/>
          </a:xfrm>
          <a:prstGeom prst="rect">
            <a:avLst/>
          </a:prstGeom>
        </p:spPr>
        <p:txBody>
          <a:bodyPr anchor="t" rtlCol="false" tIns="0" lIns="0" bIns="0" rIns="0">
            <a:spAutoFit/>
          </a:bodyPr>
          <a:lstStyle/>
          <a:p>
            <a:pPr marL="0" indent="0" lvl="0">
              <a:lnSpc>
                <a:spcPts val="5969"/>
              </a:lnSpc>
              <a:spcBef>
                <a:spcPct val="0"/>
              </a:spcBef>
            </a:pPr>
            <a:r>
              <a:rPr lang="en-US" sz="4263">
                <a:solidFill>
                  <a:srgbClr val="FFFFFF"/>
                </a:solidFill>
                <a:latin typeface="HK Modular"/>
              </a:rPr>
              <a:t>how chatgtp can help with Human Resources</a:t>
            </a:r>
          </a:p>
        </p:txBody>
      </p:sp>
      <p:sp>
        <p:nvSpPr>
          <p:cNvPr name="TextBox 11" id="11"/>
          <p:cNvSpPr txBox="true"/>
          <p:nvPr/>
        </p:nvSpPr>
        <p:spPr>
          <a:xfrm rot="0">
            <a:off x="1021921" y="3701616"/>
            <a:ext cx="8329614" cy="443298"/>
          </a:xfrm>
          <a:prstGeom prst="rect">
            <a:avLst/>
          </a:prstGeom>
        </p:spPr>
        <p:txBody>
          <a:bodyPr anchor="t" rtlCol="false" tIns="0" lIns="0" bIns="0" rIns="0">
            <a:spAutoFit/>
          </a:bodyPr>
          <a:lstStyle/>
          <a:p>
            <a:pPr marL="0" indent="0" lvl="0">
              <a:lnSpc>
                <a:spcPts val="3600"/>
              </a:lnSpc>
              <a:spcBef>
                <a:spcPct val="0"/>
              </a:spcBef>
            </a:pPr>
            <a:r>
              <a:rPr lang="en-US" sz="2571">
                <a:solidFill>
                  <a:srgbClr val="01FFFF"/>
                </a:solidFill>
                <a:latin typeface="HK Modular"/>
              </a:rPr>
              <a:t>Letters of Reprimand</a:t>
            </a:r>
          </a:p>
        </p:txBody>
      </p:sp>
      <p:sp>
        <p:nvSpPr>
          <p:cNvPr name="TextBox 12" id="12"/>
          <p:cNvSpPr txBox="true"/>
          <p:nvPr/>
        </p:nvSpPr>
        <p:spPr>
          <a:xfrm rot="0">
            <a:off x="1468908" y="5647469"/>
            <a:ext cx="6434784" cy="1616770"/>
          </a:xfrm>
          <a:prstGeom prst="rect">
            <a:avLst/>
          </a:prstGeom>
        </p:spPr>
        <p:txBody>
          <a:bodyPr anchor="t" rtlCol="false" tIns="0" lIns="0" bIns="0" rIns="0">
            <a:spAutoFit/>
          </a:bodyPr>
          <a:lstStyle/>
          <a:p>
            <a:pPr algn="ctr">
              <a:lnSpc>
                <a:spcPts val="4336"/>
              </a:lnSpc>
              <a:spcBef>
                <a:spcPct val="0"/>
              </a:spcBef>
            </a:pPr>
            <a:r>
              <a:rPr lang="en-US" sz="3097">
                <a:solidFill>
                  <a:srgbClr val="FFFFFF"/>
                </a:solidFill>
                <a:latin typeface="Tomorrow"/>
              </a:rPr>
              <a:t>Have an employeee that needs an official reprimand?  Have Chat GTP work on the letter!</a:t>
            </a:r>
          </a:p>
        </p:txBody>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3949">
                <a:alpha val="100000"/>
              </a:srgbClr>
            </a:gs>
            <a:gs pos="50000">
              <a:srgbClr val="010219">
                <a:alpha val="100000"/>
              </a:srgbClr>
            </a:gs>
            <a:gs pos="100000">
              <a:srgbClr val="000224">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386787" y="3154063"/>
            <a:ext cx="5006444" cy="1232837"/>
          </a:xfrm>
          <a:custGeom>
            <a:avLst/>
            <a:gdLst/>
            <a:ahLst/>
            <a:cxnLst/>
            <a:rect r="r" b="b" t="t" l="l"/>
            <a:pathLst>
              <a:path h="1232837" w="5006444">
                <a:moveTo>
                  <a:pt x="0" y="0"/>
                </a:moveTo>
                <a:lnTo>
                  <a:pt x="5006444" y="0"/>
                </a:lnTo>
                <a:lnTo>
                  <a:pt x="5006444" y="1232837"/>
                </a:lnTo>
                <a:lnTo>
                  <a:pt x="0" y="12328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true" flipV="false" rot="0">
            <a:off x="7387555" y="3156323"/>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2673354" y="3514373"/>
            <a:ext cx="4433309" cy="263114"/>
          </a:xfrm>
          <a:prstGeom prst="rect">
            <a:avLst/>
          </a:prstGeom>
        </p:spPr>
        <p:txBody>
          <a:bodyPr anchor="t" rtlCol="false" tIns="0" lIns="0" bIns="0" rIns="0">
            <a:spAutoFit/>
          </a:bodyPr>
          <a:lstStyle/>
          <a:p>
            <a:pPr algn="ctr" marL="0" indent="0" lvl="0">
              <a:lnSpc>
                <a:spcPts val="2070"/>
              </a:lnSpc>
            </a:pPr>
            <a:r>
              <a:rPr lang="en-US" sz="1815">
                <a:solidFill>
                  <a:srgbClr val="01FFFF"/>
                </a:solidFill>
                <a:latin typeface="HK Modular"/>
              </a:rPr>
              <a:t>New Policies</a:t>
            </a:r>
          </a:p>
        </p:txBody>
      </p:sp>
      <p:sp>
        <p:nvSpPr>
          <p:cNvPr name="Freeform 5" id="5"/>
          <p:cNvSpPr/>
          <p:nvPr/>
        </p:nvSpPr>
        <p:spPr>
          <a:xfrm flipH="false" flipV="false" rot="0">
            <a:off x="2386787" y="6880321"/>
            <a:ext cx="5006444" cy="1232837"/>
          </a:xfrm>
          <a:custGeom>
            <a:avLst/>
            <a:gdLst/>
            <a:ahLst/>
            <a:cxnLst/>
            <a:rect r="r" b="b" t="t" l="l"/>
            <a:pathLst>
              <a:path h="1232837" w="5006444">
                <a:moveTo>
                  <a:pt x="0" y="0"/>
                </a:moveTo>
                <a:lnTo>
                  <a:pt x="5006444" y="0"/>
                </a:lnTo>
                <a:lnTo>
                  <a:pt x="5006444" y="1232836"/>
                </a:lnTo>
                <a:lnTo>
                  <a:pt x="0" y="12328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2673354" y="7369988"/>
            <a:ext cx="4433309" cy="263114"/>
          </a:xfrm>
          <a:prstGeom prst="rect">
            <a:avLst/>
          </a:prstGeom>
        </p:spPr>
        <p:txBody>
          <a:bodyPr anchor="t" rtlCol="false" tIns="0" lIns="0" bIns="0" rIns="0">
            <a:spAutoFit/>
          </a:bodyPr>
          <a:lstStyle/>
          <a:p>
            <a:pPr algn="ctr" marL="0" indent="0" lvl="0">
              <a:lnSpc>
                <a:spcPts val="2070"/>
              </a:lnSpc>
              <a:spcBef>
                <a:spcPct val="0"/>
              </a:spcBef>
            </a:pPr>
            <a:r>
              <a:rPr lang="en-US" sz="1815">
                <a:solidFill>
                  <a:srgbClr val="01FFFF"/>
                </a:solidFill>
                <a:latin typeface="HK Modular"/>
              </a:rPr>
              <a:t>Policy analysis</a:t>
            </a:r>
          </a:p>
        </p:txBody>
      </p:sp>
      <p:sp>
        <p:nvSpPr>
          <p:cNvPr name="TextBox 7" id="7"/>
          <p:cNvSpPr txBox="true"/>
          <p:nvPr/>
        </p:nvSpPr>
        <p:spPr>
          <a:xfrm rot="0">
            <a:off x="10077336" y="2597868"/>
            <a:ext cx="6949025" cy="2692180"/>
          </a:xfrm>
          <a:prstGeom prst="rect">
            <a:avLst/>
          </a:prstGeom>
        </p:spPr>
        <p:txBody>
          <a:bodyPr anchor="t" rtlCol="false" tIns="0" lIns="0" bIns="0" rIns="0">
            <a:spAutoFit/>
          </a:bodyPr>
          <a:lstStyle/>
          <a:p>
            <a:pPr>
              <a:lnSpc>
                <a:spcPts val="3534"/>
              </a:lnSpc>
            </a:pPr>
            <a:r>
              <a:rPr lang="en-US" sz="3046">
                <a:solidFill>
                  <a:srgbClr val="FFFFFF"/>
                </a:solidFill>
                <a:latin typeface="Tomorrow"/>
              </a:rPr>
              <a:t>Write a a Policy for the City of {insert City} that requires Comp Time to be used at the pay rate it was earned. Employees must used their comp time before recieving a promotion, Merit increase or COLA increase.</a:t>
            </a:r>
          </a:p>
        </p:txBody>
      </p:sp>
      <p:sp>
        <p:nvSpPr>
          <p:cNvPr name="TextBox 8" id="8"/>
          <p:cNvSpPr txBox="true"/>
          <p:nvPr/>
        </p:nvSpPr>
        <p:spPr>
          <a:xfrm rot="0">
            <a:off x="10077336" y="6891888"/>
            <a:ext cx="5823877" cy="901301"/>
          </a:xfrm>
          <a:prstGeom prst="rect">
            <a:avLst/>
          </a:prstGeom>
        </p:spPr>
        <p:txBody>
          <a:bodyPr anchor="t" rtlCol="false" tIns="0" lIns="0" bIns="0" rIns="0">
            <a:spAutoFit/>
          </a:bodyPr>
          <a:lstStyle/>
          <a:p>
            <a:pPr algn="l" marL="0" indent="0" lvl="0">
              <a:lnSpc>
                <a:spcPts val="3533"/>
              </a:lnSpc>
              <a:spcBef>
                <a:spcPct val="0"/>
              </a:spcBef>
            </a:pPr>
            <a:r>
              <a:rPr lang="en-US" sz="3046">
                <a:solidFill>
                  <a:srgbClr val="FFFFFF"/>
                </a:solidFill>
                <a:latin typeface="Tomorrow"/>
              </a:rPr>
              <a:t>Review the following Policy for DEI&amp;A:  {paste policy verbage}</a:t>
            </a:r>
          </a:p>
        </p:txBody>
      </p:sp>
      <p:sp>
        <p:nvSpPr>
          <p:cNvPr name="Freeform 9" id="9"/>
          <p:cNvSpPr/>
          <p:nvPr/>
        </p:nvSpPr>
        <p:spPr>
          <a:xfrm flipH="true" flipV="false" rot="0">
            <a:off x="7387555" y="6882363"/>
            <a:ext cx="2403213" cy="605810"/>
          </a:xfrm>
          <a:custGeom>
            <a:avLst/>
            <a:gdLst/>
            <a:ahLst/>
            <a:cxnLst/>
            <a:rect r="r" b="b" t="t" l="l"/>
            <a:pathLst>
              <a:path h="605810" w="2403213">
                <a:moveTo>
                  <a:pt x="2403214" y="0"/>
                </a:moveTo>
                <a:lnTo>
                  <a:pt x="0" y="0"/>
                </a:lnTo>
                <a:lnTo>
                  <a:pt x="0" y="605810"/>
                </a:lnTo>
                <a:lnTo>
                  <a:pt x="2403214" y="605810"/>
                </a:lnTo>
                <a:lnTo>
                  <a:pt x="2403214"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2254557" y="1141533"/>
            <a:ext cx="15004743" cy="1446810"/>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how chatgtp can help with Human Resources</a:t>
            </a:r>
          </a:p>
        </p:txBody>
      </p:sp>
      <p:grpSp>
        <p:nvGrpSpPr>
          <p:cNvPr name="Group 11" id="11"/>
          <p:cNvGrpSpPr/>
          <p:nvPr/>
        </p:nvGrpSpPr>
        <p:grpSpPr>
          <a:xfrm rot="0">
            <a:off x="1021921" y="1028700"/>
            <a:ext cx="1037426" cy="1037452"/>
            <a:chOff x="0" y="0"/>
            <a:chExt cx="1383234" cy="1383269"/>
          </a:xfrm>
        </p:grpSpPr>
        <p:sp>
          <p:nvSpPr>
            <p:cNvPr name="Freeform 12" id="12"/>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6"/>
              <a:stretch>
                <a:fillRect l="-1" t="0" r="-1" b="0"/>
              </a:stretch>
            </a:blipFill>
          </p:spPr>
        </p:sp>
        <p:sp>
          <p:nvSpPr>
            <p:cNvPr name="TextBox 13" id="13"/>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2</a:t>
              </a:r>
            </a:p>
          </p:txBody>
        </p:sp>
      </p:gr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
        <p:nvSpPr>
          <p:cNvPr name="Freeform 4" id="4"/>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599298" y="3545855"/>
            <a:ext cx="7089405" cy="3071784"/>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What Chatgtp is not...</a:t>
            </a:r>
          </a:p>
        </p:txBody>
      </p:sp>
      <p:sp>
        <p:nvSpPr>
          <p:cNvPr name="Freeform 6" id="6"/>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966732"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88634"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144000"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14699366"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6790830" y="4242816"/>
            <a:ext cx="11167086" cy="1801368"/>
            <a:chOff x="0" y="0"/>
            <a:chExt cx="14889448" cy="2401824"/>
          </a:xfrm>
        </p:grpSpPr>
        <p:sp>
          <p:nvSpPr>
            <p:cNvPr name="Freeform 7" id="7"/>
            <p:cNvSpPr/>
            <p:nvPr/>
          </p:nvSpPr>
          <p:spPr>
            <a:xfrm flipH="false" flipV="false" rot="0">
              <a:off x="5135848" y="0"/>
              <a:ext cx="9753600" cy="2401824"/>
            </a:xfrm>
            <a:custGeom>
              <a:avLst/>
              <a:gdLst/>
              <a:ahLst/>
              <a:cxnLst/>
              <a:rect r="r" b="b" t="t" l="l"/>
              <a:pathLst>
                <a:path h="2401824" w="9753600">
                  <a:moveTo>
                    <a:pt x="0" y="0"/>
                  </a:moveTo>
                  <a:lnTo>
                    <a:pt x="9753600" y="0"/>
                  </a:lnTo>
                  <a:lnTo>
                    <a:pt x="9753600" y="2401824"/>
                  </a:lnTo>
                  <a:lnTo>
                    <a:pt x="0" y="24018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5694141" y="759113"/>
              <a:ext cx="8637014" cy="740768"/>
            </a:xfrm>
            <a:prstGeom prst="rect">
              <a:avLst/>
            </a:prstGeom>
          </p:spPr>
          <p:txBody>
            <a:bodyPr anchor="t" rtlCol="false" tIns="0" lIns="0" bIns="0" rIns="0">
              <a:spAutoFit/>
            </a:bodyPr>
            <a:lstStyle/>
            <a:p>
              <a:pPr algn="ctr" marL="0" indent="0" lvl="0">
                <a:lnSpc>
                  <a:spcPts val="4683"/>
                </a:lnSpc>
                <a:spcBef>
                  <a:spcPct val="0"/>
                </a:spcBef>
              </a:pPr>
              <a:r>
                <a:rPr lang="en-US" sz="3345">
                  <a:solidFill>
                    <a:srgbClr val="FFFFFF"/>
                  </a:solidFill>
                  <a:latin typeface="Tomorrow"/>
                </a:rPr>
                <a:t>AND LESS TERMINATOR</a:t>
              </a:r>
            </a:p>
          </p:txBody>
        </p:sp>
        <p:sp>
          <p:nvSpPr>
            <p:cNvPr name="Freeform 9" id="9"/>
            <p:cNvSpPr/>
            <p:nvPr/>
          </p:nvSpPr>
          <p:spPr>
            <a:xfrm flipH="false" flipV="true" rot="0">
              <a:off x="0" y="327239"/>
              <a:ext cx="5161248" cy="1301065"/>
            </a:xfrm>
            <a:custGeom>
              <a:avLst/>
              <a:gdLst/>
              <a:ahLst/>
              <a:cxnLst/>
              <a:rect r="r" b="b" t="t" l="l"/>
              <a:pathLst>
                <a:path h="1301065" w="5161248">
                  <a:moveTo>
                    <a:pt x="0" y="1301064"/>
                  </a:moveTo>
                  <a:lnTo>
                    <a:pt x="5161248" y="1301064"/>
                  </a:lnTo>
                  <a:lnTo>
                    <a:pt x="5161248" y="0"/>
                  </a:lnTo>
                  <a:lnTo>
                    <a:pt x="0" y="0"/>
                  </a:lnTo>
                  <a:lnTo>
                    <a:pt x="0" y="1301064"/>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10" id="10"/>
          <p:cNvGrpSpPr/>
          <p:nvPr/>
        </p:nvGrpSpPr>
        <p:grpSpPr>
          <a:xfrm rot="0">
            <a:off x="1021921" y="1028700"/>
            <a:ext cx="1037426" cy="1037426"/>
            <a:chOff x="0" y="0"/>
            <a:chExt cx="1383234" cy="1383234"/>
          </a:xfrm>
        </p:grpSpPr>
        <p:sp>
          <p:nvSpPr>
            <p:cNvPr name="Freeform 11" id="11"/>
            <p:cNvSpPr/>
            <p:nvPr/>
          </p:nvSpPr>
          <p:spPr>
            <a:xfrm flipH="false" flipV="false" rot="0">
              <a:off x="0" y="0"/>
              <a:ext cx="1383234" cy="1383234"/>
            </a:xfrm>
            <a:custGeom>
              <a:avLst/>
              <a:gdLst/>
              <a:ahLst/>
              <a:cxnLst/>
              <a:rect r="r" b="b" t="t" l="l"/>
              <a:pathLst>
                <a:path h="1383234" w="1383234">
                  <a:moveTo>
                    <a:pt x="0" y="0"/>
                  </a:moveTo>
                  <a:lnTo>
                    <a:pt x="1383234" y="0"/>
                  </a:lnTo>
                  <a:lnTo>
                    <a:pt x="1383234" y="1383234"/>
                  </a:lnTo>
                  <a:lnTo>
                    <a:pt x="0" y="1383234"/>
                  </a:lnTo>
                  <a:lnTo>
                    <a:pt x="0" y="0"/>
                  </a:lnTo>
                  <a:close/>
                </a:path>
              </a:pathLst>
            </a:custGeom>
            <a:blipFill>
              <a:blip r:embed="rId8"/>
              <a:stretch>
                <a:fillRect l="0" t="0" r="0" b="0"/>
              </a:stretch>
            </a:blipFill>
          </p:spPr>
        </p:sp>
        <p:sp>
          <p:nvSpPr>
            <p:cNvPr name="TextBox 12" id="12"/>
            <p:cNvSpPr txBox="true"/>
            <p:nvPr/>
          </p:nvSpPr>
          <p:spPr>
            <a:xfrm rot="0">
              <a:off x="433422" y="380811"/>
              <a:ext cx="516391" cy="573987"/>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4</a:t>
              </a:r>
            </a:p>
          </p:txBody>
        </p:sp>
      </p:grpSp>
      <p:sp>
        <p:nvSpPr>
          <p:cNvPr name="Freeform 13" id="13"/>
          <p:cNvSpPr/>
          <p:nvPr/>
        </p:nvSpPr>
        <p:spPr>
          <a:xfrm flipH="false" flipV="false" rot="0">
            <a:off x="1540633" y="2916658"/>
            <a:ext cx="7920748" cy="4453684"/>
          </a:xfrm>
          <a:custGeom>
            <a:avLst/>
            <a:gdLst/>
            <a:ahLst/>
            <a:cxnLst/>
            <a:rect r="r" b="b" t="t" l="l"/>
            <a:pathLst>
              <a:path h="4453684" w="7920748">
                <a:moveTo>
                  <a:pt x="0" y="0"/>
                </a:moveTo>
                <a:lnTo>
                  <a:pt x="7920749" y="0"/>
                </a:lnTo>
                <a:lnTo>
                  <a:pt x="7920749" y="4453684"/>
                </a:lnTo>
                <a:lnTo>
                  <a:pt x="0" y="4453684"/>
                </a:lnTo>
                <a:lnTo>
                  <a:pt x="0" y="0"/>
                </a:lnTo>
                <a:close/>
              </a:path>
            </a:pathLst>
          </a:custGeom>
          <a:blipFill>
            <a:blip r:embed="rId9"/>
            <a:stretch>
              <a:fillRect l="0" t="0" r="0" b="0"/>
            </a:stretch>
          </a:blipFill>
        </p:spPr>
      </p:sp>
      <p:sp>
        <p:nvSpPr>
          <p:cNvPr name="TextBox 14" id="14"/>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is Chatgtp?</a:t>
            </a:r>
          </a:p>
        </p:txBody>
      </p:sp>
    </p:spTree>
  </p:cSld>
  <p:clrMapOvr>
    <a:masterClrMapping/>
  </p:clrMapOvr>
</p:sld>
</file>

<file path=ppt/slides/slide5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671103" y="-3227555"/>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4"/>
            <a:stretch>
              <a:fillRect l="0" t="0" r="0" b="0"/>
            </a:stretch>
          </a:blipFill>
        </p:spPr>
      </p:sp>
      <p:grpSp>
        <p:nvGrpSpPr>
          <p:cNvPr name="Group 4" id="4"/>
          <p:cNvGrpSpPr/>
          <p:nvPr/>
        </p:nvGrpSpPr>
        <p:grpSpPr>
          <a:xfrm rot="0">
            <a:off x="3152991" y="3212670"/>
            <a:ext cx="11982018" cy="5557497"/>
            <a:chOff x="0" y="0"/>
            <a:chExt cx="15976023" cy="7409996"/>
          </a:xfrm>
        </p:grpSpPr>
        <p:sp>
          <p:nvSpPr>
            <p:cNvPr name="Freeform 5" id="5"/>
            <p:cNvSpPr/>
            <p:nvPr/>
          </p:nvSpPr>
          <p:spPr>
            <a:xfrm flipH="false" flipV="false" rot="0">
              <a:off x="0" y="0"/>
              <a:ext cx="15976023" cy="7409996"/>
            </a:xfrm>
            <a:custGeom>
              <a:avLst/>
              <a:gdLst/>
              <a:ahLst/>
              <a:cxnLst/>
              <a:rect r="r" b="b" t="t" l="l"/>
              <a:pathLst>
                <a:path h="7409996" w="15976023">
                  <a:moveTo>
                    <a:pt x="0" y="0"/>
                  </a:moveTo>
                  <a:lnTo>
                    <a:pt x="15976023" y="0"/>
                  </a:lnTo>
                  <a:lnTo>
                    <a:pt x="15976023" y="7409996"/>
                  </a:lnTo>
                  <a:lnTo>
                    <a:pt x="0" y="7409996"/>
                  </a:lnTo>
                  <a:lnTo>
                    <a:pt x="0" y="0"/>
                  </a:lnTo>
                  <a:close/>
                </a:path>
              </a:pathLst>
            </a:custGeom>
            <a:blipFill>
              <a:blip r:embed="rId5">
                <a:extLst>
                  <a:ext uri="{96DAC541-7B7A-43D3-8B79-37D633B846F1}">
                    <asvg:svgBlip xmlns:asvg="http://schemas.microsoft.com/office/drawing/2016/SVG/main" r:embed="rId6"/>
                  </a:ext>
                </a:extLst>
              </a:blip>
              <a:stretch>
                <a:fillRect l="-44176" t="0" r="-44176" b="0"/>
              </a:stretch>
            </a:blipFill>
            <a:ln cap="sq">
              <a:noFill/>
              <a:prstDash val="solid"/>
              <a:miter/>
            </a:ln>
          </p:spPr>
        </p:sp>
        <p:sp>
          <p:nvSpPr>
            <p:cNvPr name="TextBox 6" id="6"/>
            <p:cNvSpPr txBox="true"/>
            <p:nvPr/>
          </p:nvSpPr>
          <p:spPr>
            <a:xfrm rot="0">
              <a:off x="561290" y="1429229"/>
              <a:ext cx="14853443" cy="4425112"/>
            </a:xfrm>
            <a:prstGeom prst="rect">
              <a:avLst/>
            </a:prstGeom>
          </p:spPr>
          <p:txBody>
            <a:bodyPr anchor="t" rtlCol="false" tIns="0" lIns="0" bIns="0" rIns="0">
              <a:spAutoFit/>
            </a:bodyPr>
            <a:lstStyle/>
            <a:p>
              <a:pPr algn="ctr" marL="0" indent="0" lvl="0">
                <a:lnSpc>
                  <a:spcPts val="5150"/>
                </a:lnSpc>
                <a:spcBef>
                  <a:spcPct val="0"/>
                </a:spcBef>
              </a:pPr>
              <a:r>
                <a:rPr lang="en-US" sz="5202">
                  <a:solidFill>
                    <a:srgbClr val="FFFFFF"/>
                  </a:solidFill>
                  <a:latin typeface="Tomorrow"/>
                </a:rPr>
                <a:t>A SPACESHIP CONTROL AI THAT HAS A MURDEROUS WAY OF DEALING WITH CONFLICTING ORDERS...  I CANNOT LIE, SO I WILL JUST KILL THEM ALL...</a:t>
              </a:r>
            </a:p>
          </p:txBody>
        </p:sp>
      </p:grpSp>
      <p:sp>
        <p:nvSpPr>
          <p:cNvPr name="TextBox 7" id="7"/>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sp>
        <p:nvSpPr>
          <p:cNvPr name="TextBox 8" id="8"/>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671103" y="-3227555"/>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4"/>
            <a:stretch>
              <a:fillRect l="0" t="0" r="0" b="0"/>
            </a:stretch>
          </a:blipFill>
        </p:spPr>
      </p:sp>
      <p:grpSp>
        <p:nvGrpSpPr>
          <p:cNvPr name="Group 4" id="4"/>
          <p:cNvGrpSpPr/>
          <p:nvPr/>
        </p:nvGrpSpPr>
        <p:grpSpPr>
          <a:xfrm rot="0">
            <a:off x="5426797" y="7647526"/>
            <a:ext cx="7434407" cy="2639474"/>
            <a:chOff x="0" y="0"/>
            <a:chExt cx="9912542" cy="3519299"/>
          </a:xfrm>
        </p:grpSpPr>
        <p:sp>
          <p:nvSpPr>
            <p:cNvPr name="Freeform 5" id="5"/>
            <p:cNvSpPr/>
            <p:nvPr/>
          </p:nvSpPr>
          <p:spPr>
            <a:xfrm flipH="false" flipV="false" rot="0">
              <a:off x="0" y="0"/>
              <a:ext cx="9912542" cy="3519299"/>
            </a:xfrm>
            <a:custGeom>
              <a:avLst/>
              <a:gdLst/>
              <a:ahLst/>
              <a:cxnLst/>
              <a:rect r="r" b="b" t="t" l="l"/>
              <a:pathLst>
                <a:path h="3519299" w="9912542">
                  <a:moveTo>
                    <a:pt x="0" y="0"/>
                  </a:moveTo>
                  <a:lnTo>
                    <a:pt x="9912542" y="0"/>
                  </a:lnTo>
                  <a:lnTo>
                    <a:pt x="9912542" y="3519299"/>
                  </a:lnTo>
                  <a:lnTo>
                    <a:pt x="0" y="3519299"/>
                  </a:lnTo>
                  <a:lnTo>
                    <a:pt x="0" y="0"/>
                  </a:lnTo>
                  <a:close/>
                </a:path>
              </a:pathLst>
            </a:custGeom>
            <a:blipFill>
              <a:blip r:embed="rId5">
                <a:extLst>
                  <a:ext uri="{96DAC541-7B7A-43D3-8B79-37D633B846F1}">
                    <asvg:svgBlip xmlns:asvg="http://schemas.microsoft.com/office/drawing/2016/SVG/main" r:embed="rId6"/>
                  </a:ext>
                </a:extLst>
              </a:blip>
              <a:stretch>
                <a:fillRect l="-22088" t="0" r="-22088" b="0"/>
              </a:stretch>
            </a:blipFill>
            <a:ln cap="sq">
              <a:noFill/>
              <a:prstDash val="solid"/>
              <a:miter/>
            </a:ln>
          </p:spPr>
        </p:sp>
        <p:sp>
          <p:nvSpPr>
            <p:cNvPr name="TextBox 6" id="6"/>
            <p:cNvSpPr txBox="true"/>
            <p:nvPr/>
          </p:nvSpPr>
          <p:spPr>
            <a:xfrm rot="0">
              <a:off x="348260" y="888450"/>
              <a:ext cx="9216022" cy="1665620"/>
            </a:xfrm>
            <a:prstGeom prst="rect">
              <a:avLst/>
            </a:prstGeom>
          </p:spPr>
          <p:txBody>
            <a:bodyPr anchor="t" rtlCol="false" tIns="0" lIns="0" bIns="0" rIns="0">
              <a:spAutoFit/>
            </a:bodyPr>
            <a:lstStyle/>
            <a:p>
              <a:pPr algn="ctr">
                <a:lnSpc>
                  <a:spcPts val="3195"/>
                </a:lnSpc>
              </a:pPr>
              <a:r>
                <a:rPr lang="en-US" sz="3228">
                  <a:solidFill>
                    <a:srgbClr val="FFFFFF"/>
                  </a:solidFill>
                  <a:latin typeface="Tomorrow"/>
                </a:rPr>
                <a:t>WHAT ARE YOU DOING DAVE...?</a:t>
              </a:r>
            </a:p>
            <a:p>
              <a:pPr algn="ctr">
                <a:lnSpc>
                  <a:spcPts val="3195"/>
                </a:lnSpc>
              </a:pPr>
            </a:p>
            <a:p>
              <a:pPr algn="ctr" marL="0" indent="0" lvl="0">
                <a:lnSpc>
                  <a:spcPts val="3195"/>
                </a:lnSpc>
                <a:spcBef>
                  <a:spcPct val="0"/>
                </a:spcBef>
              </a:pPr>
              <a:r>
                <a:rPr lang="en-US" sz="3228">
                  <a:solidFill>
                    <a:srgbClr val="FFFFFF"/>
                  </a:solidFill>
                  <a:latin typeface="Tomorrow"/>
                </a:rPr>
                <a:t>DAISY...   </a:t>
              </a:r>
            </a:p>
          </p:txBody>
        </p:sp>
      </p:grpSp>
      <p:sp>
        <p:nvSpPr>
          <p:cNvPr name="Freeform 7" id="7"/>
          <p:cNvSpPr/>
          <p:nvPr/>
        </p:nvSpPr>
        <p:spPr>
          <a:xfrm flipH="false" flipV="false" rot="0">
            <a:off x="4560180" y="2267735"/>
            <a:ext cx="9167639" cy="5365745"/>
          </a:xfrm>
          <a:custGeom>
            <a:avLst/>
            <a:gdLst/>
            <a:ahLst/>
            <a:cxnLst/>
            <a:rect r="r" b="b" t="t" l="l"/>
            <a:pathLst>
              <a:path h="5365745" w="9167639">
                <a:moveTo>
                  <a:pt x="0" y="0"/>
                </a:moveTo>
                <a:lnTo>
                  <a:pt x="9167640" y="0"/>
                </a:lnTo>
                <a:lnTo>
                  <a:pt x="9167640" y="5365745"/>
                </a:lnTo>
                <a:lnTo>
                  <a:pt x="0" y="5365745"/>
                </a:lnTo>
                <a:lnTo>
                  <a:pt x="0" y="0"/>
                </a:lnTo>
                <a:close/>
              </a:path>
            </a:pathLst>
          </a:custGeom>
          <a:blipFill>
            <a:blip r:embed="rId7"/>
            <a:stretch>
              <a:fillRect l="0" t="0" r="0" b="0"/>
            </a:stretch>
          </a:blipFill>
        </p:spPr>
      </p:sp>
      <p:sp>
        <p:nvSpPr>
          <p:cNvPr name="TextBox 8" id="8"/>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sp>
        <p:nvSpPr>
          <p:cNvPr name="TextBox 9" id="9"/>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06884">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1131234" y="-162257"/>
            <a:ext cx="20550468" cy="10611514"/>
          </a:xfrm>
          <a:custGeom>
            <a:avLst/>
            <a:gdLst/>
            <a:ahLst/>
            <a:cxnLst/>
            <a:rect r="r" b="b" t="t" l="l"/>
            <a:pathLst>
              <a:path h="10611514" w="20550468">
                <a:moveTo>
                  <a:pt x="0" y="0"/>
                </a:moveTo>
                <a:lnTo>
                  <a:pt x="20550468" y="0"/>
                </a:lnTo>
                <a:lnTo>
                  <a:pt x="20550468" y="10611514"/>
                </a:lnTo>
                <a:lnTo>
                  <a:pt x="0" y="10611514"/>
                </a:lnTo>
                <a:lnTo>
                  <a:pt x="0" y="0"/>
                </a:lnTo>
                <a:close/>
              </a:path>
            </a:pathLst>
          </a:custGeom>
          <a:blipFill>
            <a:blip r:embed="rId2">
              <a:alphaModFix amt="5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599298" y="2513402"/>
            <a:ext cx="7089405" cy="5136371"/>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potential Challenges and pitfalls of Chatgtp</a:t>
            </a:r>
          </a:p>
        </p:txBody>
      </p:sp>
      <p:sp>
        <p:nvSpPr>
          <p:cNvPr name="Freeform 5" id="5"/>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966732"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88634"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144000"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14699366"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3007654" y="3352526"/>
            <a:ext cx="11167086" cy="1801368"/>
            <a:chOff x="0" y="0"/>
            <a:chExt cx="14889448" cy="2401824"/>
          </a:xfrm>
        </p:grpSpPr>
        <p:sp>
          <p:nvSpPr>
            <p:cNvPr name="Freeform 7" id="7"/>
            <p:cNvSpPr/>
            <p:nvPr/>
          </p:nvSpPr>
          <p:spPr>
            <a:xfrm flipH="false" flipV="false" rot="0">
              <a:off x="5135848" y="0"/>
              <a:ext cx="9753600" cy="2401824"/>
            </a:xfrm>
            <a:custGeom>
              <a:avLst/>
              <a:gdLst/>
              <a:ahLst/>
              <a:cxnLst/>
              <a:rect r="r" b="b" t="t" l="l"/>
              <a:pathLst>
                <a:path h="2401824" w="9753600">
                  <a:moveTo>
                    <a:pt x="0" y="0"/>
                  </a:moveTo>
                  <a:lnTo>
                    <a:pt x="9753600" y="0"/>
                  </a:lnTo>
                  <a:lnTo>
                    <a:pt x="9753600" y="2401824"/>
                  </a:lnTo>
                  <a:lnTo>
                    <a:pt x="0" y="24018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5694141" y="759113"/>
              <a:ext cx="8637014" cy="740768"/>
            </a:xfrm>
            <a:prstGeom prst="rect">
              <a:avLst/>
            </a:prstGeom>
          </p:spPr>
          <p:txBody>
            <a:bodyPr anchor="t" rtlCol="false" tIns="0" lIns="0" bIns="0" rIns="0">
              <a:spAutoFit/>
            </a:bodyPr>
            <a:lstStyle/>
            <a:p>
              <a:pPr algn="ctr">
                <a:lnSpc>
                  <a:spcPts val="4683"/>
                </a:lnSpc>
                <a:spcBef>
                  <a:spcPct val="0"/>
                </a:spcBef>
              </a:pPr>
              <a:r>
                <a:rPr lang="en-US" sz="3345">
                  <a:solidFill>
                    <a:srgbClr val="FFFFFF"/>
                  </a:solidFill>
                  <a:latin typeface="Tomorrow"/>
                </a:rPr>
                <a:t>SUBJECT TO OPEN RECORDS?</a:t>
              </a:r>
            </a:p>
          </p:txBody>
        </p:sp>
        <p:sp>
          <p:nvSpPr>
            <p:cNvPr name="Freeform 9" id="9"/>
            <p:cNvSpPr/>
            <p:nvPr/>
          </p:nvSpPr>
          <p:spPr>
            <a:xfrm flipH="false" flipV="false" rot="0">
              <a:off x="0" y="773521"/>
              <a:ext cx="5161248" cy="1301065"/>
            </a:xfrm>
            <a:custGeom>
              <a:avLst/>
              <a:gdLst/>
              <a:ahLst/>
              <a:cxnLst/>
              <a:rect r="r" b="b" t="t" l="l"/>
              <a:pathLst>
                <a:path h="1301065" w="5161248">
                  <a:moveTo>
                    <a:pt x="0" y="0"/>
                  </a:moveTo>
                  <a:lnTo>
                    <a:pt x="5161248" y="0"/>
                  </a:lnTo>
                  <a:lnTo>
                    <a:pt x="5161248" y="1301064"/>
                  </a:lnTo>
                  <a:lnTo>
                    <a:pt x="0" y="13010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sp>
        <p:nvSpPr>
          <p:cNvPr name="Freeform 10" id="10"/>
          <p:cNvSpPr/>
          <p:nvPr/>
        </p:nvSpPr>
        <p:spPr>
          <a:xfrm flipH="false" flipV="false" rot="0">
            <a:off x="9310680" y="6673635"/>
            <a:ext cx="7315200" cy="1801368"/>
          </a:xfrm>
          <a:custGeom>
            <a:avLst/>
            <a:gdLst/>
            <a:ahLst/>
            <a:cxnLst/>
            <a:rect r="r" b="b" t="t" l="l"/>
            <a:pathLst>
              <a:path h="1801368" w="7315200">
                <a:moveTo>
                  <a:pt x="0" y="0"/>
                </a:moveTo>
                <a:lnTo>
                  <a:pt x="7315200" y="0"/>
                </a:lnTo>
                <a:lnTo>
                  <a:pt x="7315200" y="1801368"/>
                </a:lnTo>
                <a:lnTo>
                  <a:pt x="0" y="18013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9729400" y="6959584"/>
            <a:ext cx="6477761" cy="1162794"/>
          </a:xfrm>
          <a:prstGeom prst="rect">
            <a:avLst/>
          </a:prstGeom>
        </p:spPr>
        <p:txBody>
          <a:bodyPr anchor="t" rtlCol="false" tIns="0" lIns="0" bIns="0" rIns="0">
            <a:spAutoFit/>
          </a:bodyPr>
          <a:lstStyle/>
          <a:p>
            <a:pPr algn="ctr" marL="0" indent="0" lvl="0">
              <a:lnSpc>
                <a:spcPts val="4683"/>
              </a:lnSpc>
              <a:spcBef>
                <a:spcPct val="0"/>
              </a:spcBef>
            </a:pPr>
            <a:r>
              <a:rPr lang="en-US" sz="3345">
                <a:solidFill>
                  <a:srgbClr val="FFFFFF"/>
                </a:solidFill>
                <a:latin typeface="Tomorrow"/>
              </a:rPr>
              <a:t>PRESENTATION WITHOUT VALIDATION</a:t>
            </a:r>
          </a:p>
        </p:txBody>
      </p:sp>
      <p:sp>
        <p:nvSpPr>
          <p:cNvPr name="Freeform 12" id="12"/>
          <p:cNvSpPr/>
          <p:nvPr/>
        </p:nvSpPr>
        <p:spPr>
          <a:xfrm flipH="false" flipV="true" rot="0">
            <a:off x="5458794" y="6919064"/>
            <a:ext cx="3870936" cy="975798"/>
          </a:xfrm>
          <a:custGeom>
            <a:avLst/>
            <a:gdLst/>
            <a:ahLst/>
            <a:cxnLst/>
            <a:rect r="r" b="b" t="t" l="l"/>
            <a:pathLst>
              <a:path h="975798" w="3870936">
                <a:moveTo>
                  <a:pt x="0" y="975798"/>
                </a:moveTo>
                <a:lnTo>
                  <a:pt x="3870936" y="975798"/>
                </a:lnTo>
                <a:lnTo>
                  <a:pt x="3870936" y="0"/>
                </a:lnTo>
                <a:lnTo>
                  <a:pt x="0" y="0"/>
                </a:lnTo>
                <a:lnTo>
                  <a:pt x="0" y="975798"/>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3" id="13"/>
          <p:cNvGrpSpPr/>
          <p:nvPr/>
        </p:nvGrpSpPr>
        <p:grpSpPr>
          <a:xfrm rot="0">
            <a:off x="1021921" y="1028700"/>
            <a:ext cx="1037426" cy="1037426"/>
            <a:chOff x="0" y="0"/>
            <a:chExt cx="1383234" cy="1383234"/>
          </a:xfrm>
        </p:grpSpPr>
        <p:sp>
          <p:nvSpPr>
            <p:cNvPr name="Freeform 14" id="14"/>
            <p:cNvSpPr/>
            <p:nvPr/>
          </p:nvSpPr>
          <p:spPr>
            <a:xfrm flipH="false" flipV="false" rot="0">
              <a:off x="0" y="0"/>
              <a:ext cx="1383234" cy="1383234"/>
            </a:xfrm>
            <a:custGeom>
              <a:avLst/>
              <a:gdLst/>
              <a:ahLst/>
              <a:cxnLst/>
              <a:rect r="r" b="b" t="t" l="l"/>
              <a:pathLst>
                <a:path h="1383234" w="1383234">
                  <a:moveTo>
                    <a:pt x="0" y="0"/>
                  </a:moveTo>
                  <a:lnTo>
                    <a:pt x="1383234" y="0"/>
                  </a:lnTo>
                  <a:lnTo>
                    <a:pt x="1383234" y="1383234"/>
                  </a:lnTo>
                  <a:lnTo>
                    <a:pt x="0" y="1383234"/>
                  </a:lnTo>
                  <a:lnTo>
                    <a:pt x="0" y="0"/>
                  </a:lnTo>
                  <a:close/>
                </a:path>
              </a:pathLst>
            </a:custGeom>
            <a:blipFill>
              <a:blip r:embed="rId8"/>
              <a:stretch>
                <a:fillRect l="0" t="0" r="0" b="0"/>
              </a:stretch>
            </a:blipFill>
          </p:spPr>
        </p:sp>
        <p:sp>
          <p:nvSpPr>
            <p:cNvPr name="TextBox 15" id="15"/>
            <p:cNvSpPr txBox="true"/>
            <p:nvPr/>
          </p:nvSpPr>
          <p:spPr>
            <a:xfrm rot="0">
              <a:off x="433422" y="380811"/>
              <a:ext cx="516391" cy="573987"/>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4</a:t>
              </a:r>
            </a:p>
          </p:txBody>
        </p:sp>
      </p:grpSp>
      <p:sp>
        <p:nvSpPr>
          <p:cNvPr name="Freeform 16" id="16"/>
          <p:cNvSpPr/>
          <p:nvPr/>
        </p:nvSpPr>
        <p:spPr>
          <a:xfrm flipH="false" flipV="false" rot="0">
            <a:off x="3767335" y="6182476"/>
            <a:ext cx="2777849" cy="2691041"/>
          </a:xfrm>
          <a:custGeom>
            <a:avLst/>
            <a:gdLst/>
            <a:ahLst/>
            <a:cxnLst/>
            <a:rect r="r" b="b" t="t" l="l"/>
            <a:pathLst>
              <a:path h="2691041" w="2777849">
                <a:moveTo>
                  <a:pt x="0" y="0"/>
                </a:moveTo>
                <a:lnTo>
                  <a:pt x="2777849" y="0"/>
                </a:lnTo>
                <a:lnTo>
                  <a:pt x="2777849" y="2691042"/>
                </a:lnTo>
                <a:lnTo>
                  <a:pt x="0" y="2691042"/>
                </a:lnTo>
                <a:lnTo>
                  <a:pt x="0" y="0"/>
                </a:lnTo>
                <a:close/>
              </a:path>
            </a:pathLst>
          </a:custGeom>
          <a:blipFill>
            <a:blip r:embed="rId9"/>
            <a:stretch>
              <a:fillRect l="0" t="0" r="0" b="0"/>
            </a:stretch>
          </a:blipFill>
        </p:spPr>
      </p:sp>
      <p:sp>
        <p:nvSpPr>
          <p:cNvPr name="TextBox 17" id="17"/>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potential problems</a:t>
            </a:r>
          </a:p>
        </p:txBody>
      </p:sp>
      <p:sp>
        <p:nvSpPr>
          <p:cNvPr name="Freeform 18" id="18"/>
          <p:cNvSpPr/>
          <p:nvPr/>
        </p:nvSpPr>
        <p:spPr>
          <a:xfrm flipH="false" flipV="false" rot="0">
            <a:off x="1781602" y="3006282"/>
            <a:ext cx="1985733" cy="2493857"/>
          </a:xfrm>
          <a:custGeom>
            <a:avLst/>
            <a:gdLst/>
            <a:ahLst/>
            <a:cxnLst/>
            <a:rect r="r" b="b" t="t" l="l"/>
            <a:pathLst>
              <a:path h="2493857" w="1985733">
                <a:moveTo>
                  <a:pt x="0" y="0"/>
                </a:moveTo>
                <a:lnTo>
                  <a:pt x="1985733" y="0"/>
                </a:lnTo>
                <a:lnTo>
                  <a:pt x="1985733" y="2493857"/>
                </a:lnTo>
                <a:lnTo>
                  <a:pt x="0" y="2493857"/>
                </a:lnTo>
                <a:lnTo>
                  <a:pt x="0" y="0"/>
                </a:lnTo>
                <a:close/>
              </a:path>
            </a:pathLst>
          </a:custGeom>
          <a:blipFill>
            <a:blip r:embed="rId10"/>
            <a:stretch>
              <a:fillRect l="0" t="0" r="0" b="0"/>
            </a:stretch>
          </a:blipFill>
        </p:spPr>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496BE">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601845" cy="3612448"/>
          </a:xfrm>
          <a:custGeom>
            <a:avLst/>
            <a:gdLst/>
            <a:ahLst/>
            <a:cxnLst/>
            <a:rect r="r" b="b" t="t" l="l"/>
            <a:pathLst>
              <a:path h="3612448" w="4601845">
                <a:moveTo>
                  <a:pt x="0" y="0"/>
                </a:moveTo>
                <a:lnTo>
                  <a:pt x="4601845" y="0"/>
                </a:lnTo>
                <a:lnTo>
                  <a:pt x="4601845" y="3612448"/>
                </a:lnTo>
                <a:lnTo>
                  <a:pt x="0" y="3612448"/>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464813"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22134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1397787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 id="6"/>
          <p:cNvSpPr/>
          <p:nvPr/>
        </p:nvSpPr>
        <p:spPr>
          <a:xfrm flipH="false" flipV="false" rot="0">
            <a:off x="-548527" y="1892674"/>
            <a:ext cx="18836527" cy="8029069"/>
          </a:xfrm>
          <a:custGeom>
            <a:avLst/>
            <a:gdLst/>
            <a:ahLst/>
            <a:cxnLst/>
            <a:rect r="r" b="b" t="t" l="l"/>
            <a:pathLst>
              <a:path h="8029069" w="18836527">
                <a:moveTo>
                  <a:pt x="0" y="0"/>
                </a:moveTo>
                <a:lnTo>
                  <a:pt x="18836527" y="0"/>
                </a:lnTo>
                <a:lnTo>
                  <a:pt x="18836527" y="8029069"/>
                </a:lnTo>
                <a:lnTo>
                  <a:pt x="0" y="80290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028700" y="4591913"/>
            <a:ext cx="12061846" cy="3592616"/>
          </a:xfrm>
          <a:prstGeom prst="rect">
            <a:avLst/>
          </a:prstGeom>
        </p:spPr>
        <p:txBody>
          <a:bodyPr anchor="t" rtlCol="false" tIns="0" lIns="0" bIns="0" rIns="0">
            <a:spAutoFit/>
          </a:bodyPr>
          <a:lstStyle/>
          <a:p>
            <a:pPr marL="633328" indent="-316664" lvl="1">
              <a:lnSpc>
                <a:spcPts val="4106"/>
              </a:lnSpc>
              <a:buFont typeface="Arial"/>
              <a:buChar char="•"/>
            </a:pPr>
            <a:r>
              <a:rPr lang="en-US" sz="2933">
                <a:solidFill>
                  <a:srgbClr val="FFFFFF"/>
                </a:solidFill>
                <a:latin typeface="Tomorrow"/>
              </a:rPr>
              <a:t>Chat GTP has not been challenged in the courts for Open Records Act , but it is only a matter of time</a:t>
            </a:r>
          </a:p>
          <a:p>
            <a:pPr marL="633328" indent="-316664" lvl="1">
              <a:lnSpc>
                <a:spcPts val="4106"/>
              </a:lnSpc>
              <a:buFont typeface="Arial"/>
              <a:buChar char="•"/>
            </a:pPr>
            <a:r>
              <a:rPr lang="en-US" sz="2933">
                <a:solidFill>
                  <a:srgbClr val="FFFFFF"/>
                </a:solidFill>
                <a:latin typeface="Tomorrow"/>
              </a:rPr>
              <a:t>Can be viewed as “Working Papers” in the preparation of documents. Those would be subject to open records</a:t>
            </a:r>
          </a:p>
          <a:p>
            <a:pPr marL="633328" indent="-316664" lvl="1">
              <a:lnSpc>
                <a:spcPts val="4106"/>
              </a:lnSpc>
              <a:buFont typeface="Arial"/>
              <a:buChar char="•"/>
            </a:pPr>
            <a:r>
              <a:rPr lang="en-US" sz="2933">
                <a:solidFill>
                  <a:srgbClr val="FFFFFF"/>
                </a:solidFill>
                <a:latin typeface="Tomorrow"/>
              </a:rPr>
              <a:t>What about preparation of personnel actions?  How do you protect Personally Identifiable Information?</a:t>
            </a:r>
          </a:p>
          <a:p>
            <a:pPr>
              <a:lnSpc>
                <a:spcPts val="4106"/>
              </a:lnSpc>
            </a:pPr>
          </a:p>
        </p:txBody>
      </p:sp>
      <p:sp>
        <p:nvSpPr>
          <p:cNvPr name="Freeform 8" id="8"/>
          <p:cNvSpPr/>
          <p:nvPr/>
        </p:nvSpPr>
        <p:spPr>
          <a:xfrm flipH="true" flipV="false" rot="0">
            <a:off x="13809100" y="5452653"/>
            <a:ext cx="4973254" cy="5100773"/>
          </a:xfrm>
          <a:custGeom>
            <a:avLst/>
            <a:gdLst/>
            <a:ahLst/>
            <a:cxnLst/>
            <a:rect r="r" b="b" t="t" l="l"/>
            <a:pathLst>
              <a:path h="5100773" w="4973254">
                <a:moveTo>
                  <a:pt x="4973254" y="0"/>
                </a:moveTo>
                <a:lnTo>
                  <a:pt x="0" y="0"/>
                </a:lnTo>
                <a:lnTo>
                  <a:pt x="0" y="5100773"/>
                </a:lnTo>
                <a:lnTo>
                  <a:pt x="4973254" y="5100773"/>
                </a:lnTo>
                <a:lnTo>
                  <a:pt x="4973254" y="0"/>
                </a:lnTo>
                <a:close/>
              </a:path>
            </a:pathLst>
          </a:custGeom>
          <a:blipFill>
            <a:blip r:embed="rId6"/>
            <a:stretch>
              <a:fillRect l="0" t="0" r="0" b="0"/>
            </a:stretch>
          </a:blipFill>
        </p:spPr>
      </p:sp>
      <p:grpSp>
        <p:nvGrpSpPr>
          <p:cNvPr name="Group 9" id="9"/>
          <p:cNvGrpSpPr/>
          <p:nvPr/>
        </p:nvGrpSpPr>
        <p:grpSpPr>
          <a:xfrm rot="0">
            <a:off x="1021921" y="1028700"/>
            <a:ext cx="1037426" cy="1037452"/>
            <a:chOff x="0" y="0"/>
            <a:chExt cx="1383234" cy="1383269"/>
          </a:xfrm>
        </p:grpSpPr>
        <p:sp>
          <p:nvSpPr>
            <p:cNvPr name="Freeform 10" id="10"/>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7"/>
              <a:stretch>
                <a:fillRect l="-1" t="0" r="-1" b="0"/>
              </a:stretch>
            </a:blipFill>
          </p:spPr>
        </p:sp>
        <p:sp>
          <p:nvSpPr>
            <p:cNvPr name="TextBox 11" id="11"/>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3</a:t>
              </a:r>
            </a:p>
          </p:txBody>
        </p:sp>
      </p:grpSp>
      <p:sp>
        <p:nvSpPr>
          <p:cNvPr name="TextBox 12" id="12"/>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potential problems</a:t>
            </a:r>
          </a:p>
        </p:txBody>
      </p:sp>
      <p:sp>
        <p:nvSpPr>
          <p:cNvPr name="TextBox 13" id="13"/>
          <p:cNvSpPr txBox="true"/>
          <p:nvPr/>
        </p:nvSpPr>
        <p:spPr>
          <a:xfrm rot="0">
            <a:off x="1173365" y="3254230"/>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Subject to open records?</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496BE">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601845" cy="3612448"/>
          </a:xfrm>
          <a:custGeom>
            <a:avLst/>
            <a:gdLst/>
            <a:ahLst/>
            <a:cxnLst/>
            <a:rect r="r" b="b" t="t" l="l"/>
            <a:pathLst>
              <a:path h="3612448" w="4601845">
                <a:moveTo>
                  <a:pt x="0" y="0"/>
                </a:moveTo>
                <a:lnTo>
                  <a:pt x="4601845" y="0"/>
                </a:lnTo>
                <a:lnTo>
                  <a:pt x="4601845" y="3612448"/>
                </a:lnTo>
                <a:lnTo>
                  <a:pt x="0" y="3612448"/>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464813"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22134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1397787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 id="6"/>
          <p:cNvSpPr/>
          <p:nvPr/>
        </p:nvSpPr>
        <p:spPr>
          <a:xfrm flipH="false" flipV="false" rot="0">
            <a:off x="-548527" y="1892674"/>
            <a:ext cx="18836527" cy="8029069"/>
          </a:xfrm>
          <a:custGeom>
            <a:avLst/>
            <a:gdLst/>
            <a:ahLst/>
            <a:cxnLst/>
            <a:rect r="r" b="b" t="t" l="l"/>
            <a:pathLst>
              <a:path h="8029069" w="18836527">
                <a:moveTo>
                  <a:pt x="0" y="0"/>
                </a:moveTo>
                <a:lnTo>
                  <a:pt x="18836527" y="0"/>
                </a:lnTo>
                <a:lnTo>
                  <a:pt x="18836527" y="8029069"/>
                </a:lnTo>
                <a:lnTo>
                  <a:pt x="0" y="80290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028700" y="4591913"/>
            <a:ext cx="12061846" cy="3078266"/>
          </a:xfrm>
          <a:prstGeom prst="rect">
            <a:avLst/>
          </a:prstGeom>
        </p:spPr>
        <p:txBody>
          <a:bodyPr anchor="t" rtlCol="false" tIns="0" lIns="0" bIns="0" rIns="0">
            <a:spAutoFit/>
          </a:bodyPr>
          <a:lstStyle/>
          <a:p>
            <a:pPr marL="633328" indent="-316664" lvl="1">
              <a:lnSpc>
                <a:spcPts val="4106"/>
              </a:lnSpc>
              <a:buFont typeface="Arial"/>
              <a:buChar char="•"/>
            </a:pPr>
            <a:r>
              <a:rPr lang="en-US" sz="2933">
                <a:solidFill>
                  <a:srgbClr val="FFFFFF"/>
                </a:solidFill>
                <a:latin typeface="Tomorrow"/>
              </a:rPr>
              <a:t>Using Chat GTP can have disasterous consequences if we don’t validate the data that it is providing.</a:t>
            </a:r>
          </a:p>
          <a:p>
            <a:pPr marL="633328" indent="-316664" lvl="1">
              <a:lnSpc>
                <a:spcPts val="4106"/>
              </a:lnSpc>
              <a:buFont typeface="Arial"/>
              <a:buChar char="•"/>
            </a:pPr>
            <a:r>
              <a:rPr lang="en-US" sz="2933">
                <a:solidFill>
                  <a:srgbClr val="FFFFFF"/>
                </a:solidFill>
                <a:latin typeface="Tomorrow"/>
              </a:rPr>
              <a:t>While it is a useful tool to make our lives a little easier, we have to take the time to make sure that the information it produces is relevant and correct.</a:t>
            </a:r>
          </a:p>
          <a:p>
            <a:pPr>
              <a:lnSpc>
                <a:spcPts val="4106"/>
              </a:lnSpc>
            </a:pPr>
          </a:p>
        </p:txBody>
      </p:sp>
      <p:sp>
        <p:nvSpPr>
          <p:cNvPr name="Freeform 8" id="8"/>
          <p:cNvSpPr/>
          <p:nvPr/>
        </p:nvSpPr>
        <p:spPr>
          <a:xfrm flipH="true" flipV="false" rot="0">
            <a:off x="13809100" y="5452653"/>
            <a:ext cx="4973254" cy="5100773"/>
          </a:xfrm>
          <a:custGeom>
            <a:avLst/>
            <a:gdLst/>
            <a:ahLst/>
            <a:cxnLst/>
            <a:rect r="r" b="b" t="t" l="l"/>
            <a:pathLst>
              <a:path h="5100773" w="4973254">
                <a:moveTo>
                  <a:pt x="4973254" y="0"/>
                </a:moveTo>
                <a:lnTo>
                  <a:pt x="0" y="0"/>
                </a:lnTo>
                <a:lnTo>
                  <a:pt x="0" y="5100773"/>
                </a:lnTo>
                <a:lnTo>
                  <a:pt x="4973254" y="5100773"/>
                </a:lnTo>
                <a:lnTo>
                  <a:pt x="4973254" y="0"/>
                </a:lnTo>
                <a:close/>
              </a:path>
            </a:pathLst>
          </a:custGeom>
          <a:blipFill>
            <a:blip r:embed="rId6"/>
            <a:stretch>
              <a:fillRect l="0" t="0" r="0" b="0"/>
            </a:stretch>
          </a:blipFill>
        </p:spPr>
      </p:sp>
      <p:grpSp>
        <p:nvGrpSpPr>
          <p:cNvPr name="Group 9" id="9"/>
          <p:cNvGrpSpPr/>
          <p:nvPr/>
        </p:nvGrpSpPr>
        <p:grpSpPr>
          <a:xfrm rot="0">
            <a:off x="1021921" y="1028700"/>
            <a:ext cx="1037426" cy="1037452"/>
            <a:chOff x="0" y="0"/>
            <a:chExt cx="1383234" cy="1383269"/>
          </a:xfrm>
        </p:grpSpPr>
        <p:sp>
          <p:nvSpPr>
            <p:cNvPr name="Freeform 10" id="10"/>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7"/>
              <a:stretch>
                <a:fillRect l="-1" t="0" r="-1" b="0"/>
              </a:stretch>
            </a:blipFill>
          </p:spPr>
        </p:sp>
        <p:sp>
          <p:nvSpPr>
            <p:cNvPr name="TextBox 11" id="11"/>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3</a:t>
              </a:r>
            </a:p>
          </p:txBody>
        </p:sp>
      </p:grpSp>
      <p:sp>
        <p:nvSpPr>
          <p:cNvPr name="TextBox 12" id="12"/>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potential problems</a:t>
            </a:r>
          </a:p>
        </p:txBody>
      </p:sp>
      <p:sp>
        <p:nvSpPr>
          <p:cNvPr name="TextBox 13" id="13"/>
          <p:cNvSpPr txBox="true"/>
          <p:nvPr/>
        </p:nvSpPr>
        <p:spPr>
          <a:xfrm rot="0">
            <a:off x="1173365" y="3254230"/>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Presentation without validation</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607B">
                <a:alpha val="100000"/>
              </a:srgbClr>
            </a:gs>
            <a:gs pos="50000">
              <a:srgbClr val="010219">
                <a:alpha val="100000"/>
              </a:srgbClr>
            </a:gs>
            <a:gs pos="100000">
              <a:srgbClr val="000224">
                <a:alpha val="100000"/>
              </a:srgbClr>
            </a:gs>
          </a:gsLst>
          <a:lin ang="5400000"/>
        </a:gradFill>
      </p:bgPr>
    </p:bg>
    <p:spTree>
      <p:nvGrpSpPr>
        <p:cNvPr id="1" name=""/>
        <p:cNvGrpSpPr/>
        <p:nvPr/>
      </p:nvGrpSpPr>
      <p:grpSpPr>
        <a:xfrm>
          <a:off x="0" y="0"/>
          <a:ext cx="0" cy="0"/>
          <a:chOff x="0" y="0"/>
          <a:chExt cx="0" cy="0"/>
        </a:xfrm>
      </p:grpSpPr>
      <p:sp>
        <p:nvSpPr>
          <p:cNvPr name="Freeform 2" id="2"/>
          <p:cNvSpPr/>
          <p:nvPr/>
        </p:nvSpPr>
        <p:spPr>
          <a:xfrm flipH="false" flipV="false" rot="0">
            <a:off x="-1966732"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3588634"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144000"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14699366" y="-687253"/>
            <a:ext cx="5555366" cy="5506757"/>
          </a:xfrm>
          <a:custGeom>
            <a:avLst/>
            <a:gdLst/>
            <a:ahLst/>
            <a:cxnLst/>
            <a:rect r="r" b="b" t="t" l="l"/>
            <a:pathLst>
              <a:path h="5506757" w="5555366">
                <a:moveTo>
                  <a:pt x="0" y="0"/>
                </a:moveTo>
                <a:lnTo>
                  <a:pt x="5555366" y="0"/>
                </a:lnTo>
                <a:lnTo>
                  <a:pt x="5555366" y="5506757"/>
                </a:lnTo>
                <a:lnTo>
                  <a:pt x="0" y="5506757"/>
                </a:lnTo>
                <a:lnTo>
                  <a:pt x="0" y="0"/>
                </a:lnTo>
                <a:close/>
              </a:path>
            </a:pathLst>
          </a:custGeom>
          <a:blipFill>
            <a:blip r:embed="rId2">
              <a:alphaModFix amt="30000"/>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3007654" y="3352526"/>
            <a:ext cx="11167086" cy="1801368"/>
            <a:chOff x="0" y="0"/>
            <a:chExt cx="14889448" cy="2401824"/>
          </a:xfrm>
        </p:grpSpPr>
        <p:sp>
          <p:nvSpPr>
            <p:cNvPr name="Freeform 7" id="7"/>
            <p:cNvSpPr/>
            <p:nvPr/>
          </p:nvSpPr>
          <p:spPr>
            <a:xfrm flipH="false" flipV="false" rot="0">
              <a:off x="5135848" y="0"/>
              <a:ext cx="9753600" cy="2401824"/>
            </a:xfrm>
            <a:custGeom>
              <a:avLst/>
              <a:gdLst/>
              <a:ahLst/>
              <a:cxnLst/>
              <a:rect r="r" b="b" t="t" l="l"/>
              <a:pathLst>
                <a:path h="2401824" w="9753600">
                  <a:moveTo>
                    <a:pt x="0" y="0"/>
                  </a:moveTo>
                  <a:lnTo>
                    <a:pt x="9753600" y="0"/>
                  </a:lnTo>
                  <a:lnTo>
                    <a:pt x="9753600" y="2401824"/>
                  </a:lnTo>
                  <a:lnTo>
                    <a:pt x="0" y="24018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5694141" y="759113"/>
              <a:ext cx="8637014" cy="740768"/>
            </a:xfrm>
            <a:prstGeom prst="rect">
              <a:avLst/>
            </a:prstGeom>
          </p:spPr>
          <p:txBody>
            <a:bodyPr anchor="t" rtlCol="false" tIns="0" lIns="0" bIns="0" rIns="0">
              <a:spAutoFit/>
            </a:bodyPr>
            <a:lstStyle/>
            <a:p>
              <a:pPr algn="ctr">
                <a:lnSpc>
                  <a:spcPts val="4683"/>
                </a:lnSpc>
                <a:spcBef>
                  <a:spcPct val="0"/>
                </a:spcBef>
              </a:pPr>
              <a:r>
                <a:rPr lang="en-US" sz="3345">
                  <a:solidFill>
                    <a:srgbClr val="FFFFFF"/>
                  </a:solidFill>
                  <a:latin typeface="Tomorrow"/>
                </a:rPr>
                <a:t>DEPENDENCE ON TECHNOLOGY</a:t>
              </a:r>
            </a:p>
          </p:txBody>
        </p:sp>
        <p:sp>
          <p:nvSpPr>
            <p:cNvPr name="Freeform 9" id="9"/>
            <p:cNvSpPr/>
            <p:nvPr/>
          </p:nvSpPr>
          <p:spPr>
            <a:xfrm flipH="false" flipV="false" rot="0">
              <a:off x="0" y="773521"/>
              <a:ext cx="5161248" cy="1301065"/>
            </a:xfrm>
            <a:custGeom>
              <a:avLst/>
              <a:gdLst/>
              <a:ahLst/>
              <a:cxnLst/>
              <a:rect r="r" b="b" t="t" l="l"/>
              <a:pathLst>
                <a:path h="1301065" w="5161248">
                  <a:moveTo>
                    <a:pt x="0" y="0"/>
                  </a:moveTo>
                  <a:lnTo>
                    <a:pt x="5161248" y="0"/>
                  </a:lnTo>
                  <a:lnTo>
                    <a:pt x="5161248" y="1301064"/>
                  </a:lnTo>
                  <a:lnTo>
                    <a:pt x="0" y="130106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10" id="10"/>
          <p:cNvGrpSpPr/>
          <p:nvPr/>
        </p:nvGrpSpPr>
        <p:grpSpPr>
          <a:xfrm rot="0">
            <a:off x="5458794" y="6673635"/>
            <a:ext cx="11167086" cy="1801368"/>
            <a:chOff x="0" y="0"/>
            <a:chExt cx="14889448" cy="2401824"/>
          </a:xfrm>
        </p:grpSpPr>
        <p:sp>
          <p:nvSpPr>
            <p:cNvPr name="Freeform 11" id="11"/>
            <p:cNvSpPr/>
            <p:nvPr/>
          </p:nvSpPr>
          <p:spPr>
            <a:xfrm flipH="false" flipV="false" rot="0">
              <a:off x="5135848" y="0"/>
              <a:ext cx="9753600" cy="2401824"/>
            </a:xfrm>
            <a:custGeom>
              <a:avLst/>
              <a:gdLst/>
              <a:ahLst/>
              <a:cxnLst/>
              <a:rect r="r" b="b" t="t" l="l"/>
              <a:pathLst>
                <a:path h="2401824" w="9753600">
                  <a:moveTo>
                    <a:pt x="0" y="0"/>
                  </a:moveTo>
                  <a:lnTo>
                    <a:pt x="9753600" y="0"/>
                  </a:lnTo>
                  <a:lnTo>
                    <a:pt x="9753600" y="2401824"/>
                  </a:lnTo>
                  <a:lnTo>
                    <a:pt x="0" y="240182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5694141" y="759113"/>
              <a:ext cx="8637014" cy="740768"/>
            </a:xfrm>
            <a:prstGeom prst="rect">
              <a:avLst/>
            </a:prstGeom>
          </p:spPr>
          <p:txBody>
            <a:bodyPr anchor="t" rtlCol="false" tIns="0" lIns="0" bIns="0" rIns="0">
              <a:spAutoFit/>
            </a:bodyPr>
            <a:lstStyle/>
            <a:p>
              <a:pPr algn="ctr" marL="0" indent="0" lvl="0">
                <a:lnSpc>
                  <a:spcPts val="4683"/>
                </a:lnSpc>
                <a:spcBef>
                  <a:spcPct val="0"/>
                </a:spcBef>
              </a:pPr>
              <a:r>
                <a:rPr lang="en-US" sz="3345" strike="noStrike" u="none">
                  <a:solidFill>
                    <a:srgbClr val="FFFFFF"/>
                  </a:solidFill>
                  <a:latin typeface="Tomorrow"/>
                </a:rPr>
                <a:t>PRIVACY AND DATA CONCERNS</a:t>
              </a:r>
            </a:p>
          </p:txBody>
        </p:sp>
        <p:sp>
          <p:nvSpPr>
            <p:cNvPr name="Freeform 13" id="13"/>
            <p:cNvSpPr/>
            <p:nvPr/>
          </p:nvSpPr>
          <p:spPr>
            <a:xfrm flipH="false" flipV="true" rot="0">
              <a:off x="0" y="327239"/>
              <a:ext cx="5161248" cy="1301065"/>
            </a:xfrm>
            <a:custGeom>
              <a:avLst/>
              <a:gdLst/>
              <a:ahLst/>
              <a:cxnLst/>
              <a:rect r="r" b="b" t="t" l="l"/>
              <a:pathLst>
                <a:path h="1301065" w="5161248">
                  <a:moveTo>
                    <a:pt x="0" y="1301064"/>
                  </a:moveTo>
                  <a:lnTo>
                    <a:pt x="5161248" y="1301064"/>
                  </a:lnTo>
                  <a:lnTo>
                    <a:pt x="5161248" y="0"/>
                  </a:lnTo>
                  <a:lnTo>
                    <a:pt x="0" y="0"/>
                  </a:lnTo>
                  <a:lnTo>
                    <a:pt x="0" y="1301064"/>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grpSp>
        <p:nvGrpSpPr>
          <p:cNvPr name="Group 14" id="14"/>
          <p:cNvGrpSpPr/>
          <p:nvPr/>
        </p:nvGrpSpPr>
        <p:grpSpPr>
          <a:xfrm rot="0">
            <a:off x="1021921" y="1028700"/>
            <a:ext cx="1037426" cy="1037426"/>
            <a:chOff x="0" y="0"/>
            <a:chExt cx="1383234" cy="1383234"/>
          </a:xfrm>
        </p:grpSpPr>
        <p:sp>
          <p:nvSpPr>
            <p:cNvPr name="Freeform 15" id="15"/>
            <p:cNvSpPr/>
            <p:nvPr/>
          </p:nvSpPr>
          <p:spPr>
            <a:xfrm flipH="false" flipV="false" rot="0">
              <a:off x="0" y="0"/>
              <a:ext cx="1383234" cy="1383234"/>
            </a:xfrm>
            <a:custGeom>
              <a:avLst/>
              <a:gdLst/>
              <a:ahLst/>
              <a:cxnLst/>
              <a:rect r="r" b="b" t="t" l="l"/>
              <a:pathLst>
                <a:path h="1383234" w="1383234">
                  <a:moveTo>
                    <a:pt x="0" y="0"/>
                  </a:moveTo>
                  <a:lnTo>
                    <a:pt x="1383234" y="0"/>
                  </a:lnTo>
                  <a:lnTo>
                    <a:pt x="1383234" y="1383234"/>
                  </a:lnTo>
                  <a:lnTo>
                    <a:pt x="0" y="1383234"/>
                  </a:lnTo>
                  <a:lnTo>
                    <a:pt x="0" y="0"/>
                  </a:lnTo>
                  <a:close/>
                </a:path>
              </a:pathLst>
            </a:custGeom>
            <a:blipFill>
              <a:blip r:embed="rId8"/>
              <a:stretch>
                <a:fillRect l="0" t="0" r="0" b="0"/>
              </a:stretch>
            </a:blipFill>
          </p:spPr>
        </p:sp>
        <p:sp>
          <p:nvSpPr>
            <p:cNvPr name="TextBox 16" id="16"/>
            <p:cNvSpPr txBox="true"/>
            <p:nvPr/>
          </p:nvSpPr>
          <p:spPr>
            <a:xfrm rot="0">
              <a:off x="433422" y="380811"/>
              <a:ext cx="516391" cy="573987"/>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4</a:t>
              </a:r>
            </a:p>
          </p:txBody>
        </p:sp>
      </p:grpSp>
      <p:sp>
        <p:nvSpPr>
          <p:cNvPr name="Freeform 17" id="17"/>
          <p:cNvSpPr/>
          <p:nvPr/>
        </p:nvSpPr>
        <p:spPr>
          <a:xfrm flipH="false" flipV="false" rot="0">
            <a:off x="3767335" y="6182476"/>
            <a:ext cx="2777849" cy="2691041"/>
          </a:xfrm>
          <a:custGeom>
            <a:avLst/>
            <a:gdLst/>
            <a:ahLst/>
            <a:cxnLst/>
            <a:rect r="r" b="b" t="t" l="l"/>
            <a:pathLst>
              <a:path h="2691041" w="2777849">
                <a:moveTo>
                  <a:pt x="0" y="0"/>
                </a:moveTo>
                <a:lnTo>
                  <a:pt x="2777849" y="0"/>
                </a:lnTo>
                <a:lnTo>
                  <a:pt x="2777849" y="2691042"/>
                </a:lnTo>
                <a:lnTo>
                  <a:pt x="0" y="2691042"/>
                </a:lnTo>
                <a:lnTo>
                  <a:pt x="0" y="0"/>
                </a:lnTo>
                <a:close/>
              </a:path>
            </a:pathLst>
          </a:custGeom>
          <a:blipFill>
            <a:blip r:embed="rId9"/>
            <a:stretch>
              <a:fillRect l="0" t="0" r="0" b="0"/>
            </a:stretch>
          </a:blipFill>
        </p:spPr>
      </p:sp>
      <p:sp>
        <p:nvSpPr>
          <p:cNvPr name="Freeform 18" id="18"/>
          <p:cNvSpPr/>
          <p:nvPr/>
        </p:nvSpPr>
        <p:spPr>
          <a:xfrm flipH="false" flipV="false" rot="0">
            <a:off x="2254557" y="2956853"/>
            <a:ext cx="2028800" cy="2592716"/>
          </a:xfrm>
          <a:custGeom>
            <a:avLst/>
            <a:gdLst/>
            <a:ahLst/>
            <a:cxnLst/>
            <a:rect r="r" b="b" t="t" l="l"/>
            <a:pathLst>
              <a:path h="2592716" w="2028800">
                <a:moveTo>
                  <a:pt x="0" y="0"/>
                </a:moveTo>
                <a:lnTo>
                  <a:pt x="2028800" y="0"/>
                </a:lnTo>
                <a:lnTo>
                  <a:pt x="2028800" y="2592715"/>
                </a:lnTo>
                <a:lnTo>
                  <a:pt x="0" y="2592715"/>
                </a:lnTo>
                <a:lnTo>
                  <a:pt x="0" y="0"/>
                </a:lnTo>
                <a:close/>
              </a:path>
            </a:pathLst>
          </a:custGeom>
          <a:blipFill>
            <a:blip r:embed="rId10"/>
            <a:stretch>
              <a:fillRect l="0" t="0" r="0" b="0"/>
            </a:stretch>
          </a:blipFill>
        </p:spPr>
      </p:sp>
      <p:sp>
        <p:nvSpPr>
          <p:cNvPr name="TextBox 19" id="19"/>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potential problems</a:t>
            </a:r>
          </a:p>
        </p:txBody>
      </p:sp>
    </p:spTree>
  </p:cSld>
  <p:clrMapOvr>
    <a:masterClrMapping/>
  </p:clrMapOvr>
</p:sld>
</file>

<file path=ppt/slides/slide5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496BE">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601845" cy="3612448"/>
          </a:xfrm>
          <a:custGeom>
            <a:avLst/>
            <a:gdLst/>
            <a:ahLst/>
            <a:cxnLst/>
            <a:rect r="r" b="b" t="t" l="l"/>
            <a:pathLst>
              <a:path h="3612448" w="4601845">
                <a:moveTo>
                  <a:pt x="0" y="0"/>
                </a:moveTo>
                <a:lnTo>
                  <a:pt x="4601845" y="0"/>
                </a:lnTo>
                <a:lnTo>
                  <a:pt x="4601845" y="3612448"/>
                </a:lnTo>
                <a:lnTo>
                  <a:pt x="0" y="3612448"/>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464813"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22134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1397787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 id="6"/>
          <p:cNvSpPr/>
          <p:nvPr/>
        </p:nvSpPr>
        <p:spPr>
          <a:xfrm flipH="false" flipV="false" rot="0">
            <a:off x="-548527" y="1892674"/>
            <a:ext cx="18836527" cy="8029069"/>
          </a:xfrm>
          <a:custGeom>
            <a:avLst/>
            <a:gdLst/>
            <a:ahLst/>
            <a:cxnLst/>
            <a:rect r="r" b="b" t="t" l="l"/>
            <a:pathLst>
              <a:path h="8029069" w="18836527">
                <a:moveTo>
                  <a:pt x="0" y="0"/>
                </a:moveTo>
                <a:lnTo>
                  <a:pt x="18836527" y="0"/>
                </a:lnTo>
                <a:lnTo>
                  <a:pt x="18836527" y="8029069"/>
                </a:lnTo>
                <a:lnTo>
                  <a:pt x="0" y="80290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028700" y="4591913"/>
            <a:ext cx="12061846" cy="4621316"/>
          </a:xfrm>
          <a:prstGeom prst="rect">
            <a:avLst/>
          </a:prstGeom>
        </p:spPr>
        <p:txBody>
          <a:bodyPr anchor="t" rtlCol="false" tIns="0" lIns="0" bIns="0" rIns="0">
            <a:spAutoFit/>
          </a:bodyPr>
          <a:lstStyle/>
          <a:p>
            <a:pPr marL="633328" indent="-316664" lvl="1">
              <a:lnSpc>
                <a:spcPts val="4106"/>
              </a:lnSpc>
              <a:buFont typeface="Arial"/>
              <a:buChar char="•"/>
            </a:pPr>
            <a:r>
              <a:rPr lang="en-US" sz="2933">
                <a:solidFill>
                  <a:srgbClr val="FFFFFF"/>
                </a:solidFill>
                <a:latin typeface="Tomorrow"/>
              </a:rPr>
              <a:t>Chat GTP has the ability to make easy work of some of our most mundane tasks, time-killers, when we become to reliant on it, it can create a tunnel vision.</a:t>
            </a:r>
          </a:p>
          <a:p>
            <a:pPr marL="633328" indent="-316664" lvl="1">
              <a:lnSpc>
                <a:spcPts val="4106"/>
              </a:lnSpc>
              <a:buFont typeface="Arial"/>
              <a:buChar char="•"/>
            </a:pPr>
            <a:r>
              <a:rPr lang="en-US" sz="2933">
                <a:solidFill>
                  <a:srgbClr val="FFFFFF"/>
                </a:solidFill>
                <a:latin typeface="Tomorrow"/>
              </a:rPr>
              <a:t>We can easily lose focus on our other core competencies when we give up these tasks to a machine.</a:t>
            </a:r>
          </a:p>
          <a:p>
            <a:pPr marL="633328" indent="-316664" lvl="1">
              <a:lnSpc>
                <a:spcPts val="4106"/>
              </a:lnSpc>
              <a:buFont typeface="Arial"/>
              <a:buChar char="•"/>
            </a:pPr>
            <a:r>
              <a:rPr lang="en-US" sz="2933">
                <a:solidFill>
                  <a:srgbClr val="FFFFFF"/>
                </a:solidFill>
                <a:latin typeface="Tomorrow"/>
              </a:rPr>
              <a:t>This dependency can lead us down a path that can prematurely lead to lay-offs or rewriting our job descriptions, these tasks must remain in our skill inventory</a:t>
            </a:r>
          </a:p>
          <a:p>
            <a:pPr>
              <a:lnSpc>
                <a:spcPts val="4106"/>
              </a:lnSpc>
            </a:pPr>
          </a:p>
        </p:txBody>
      </p:sp>
      <p:sp>
        <p:nvSpPr>
          <p:cNvPr name="Freeform 8" id="8"/>
          <p:cNvSpPr/>
          <p:nvPr/>
        </p:nvSpPr>
        <p:spPr>
          <a:xfrm flipH="true" flipV="false" rot="0">
            <a:off x="13809100" y="5452653"/>
            <a:ext cx="4973254" cy="5100773"/>
          </a:xfrm>
          <a:custGeom>
            <a:avLst/>
            <a:gdLst/>
            <a:ahLst/>
            <a:cxnLst/>
            <a:rect r="r" b="b" t="t" l="l"/>
            <a:pathLst>
              <a:path h="5100773" w="4973254">
                <a:moveTo>
                  <a:pt x="4973254" y="0"/>
                </a:moveTo>
                <a:lnTo>
                  <a:pt x="0" y="0"/>
                </a:lnTo>
                <a:lnTo>
                  <a:pt x="0" y="5100773"/>
                </a:lnTo>
                <a:lnTo>
                  <a:pt x="4973254" y="5100773"/>
                </a:lnTo>
                <a:lnTo>
                  <a:pt x="4973254" y="0"/>
                </a:lnTo>
                <a:close/>
              </a:path>
            </a:pathLst>
          </a:custGeom>
          <a:blipFill>
            <a:blip r:embed="rId6"/>
            <a:stretch>
              <a:fillRect l="0" t="0" r="0" b="0"/>
            </a:stretch>
          </a:blipFill>
        </p:spPr>
      </p:sp>
      <p:grpSp>
        <p:nvGrpSpPr>
          <p:cNvPr name="Group 9" id="9"/>
          <p:cNvGrpSpPr/>
          <p:nvPr/>
        </p:nvGrpSpPr>
        <p:grpSpPr>
          <a:xfrm rot="0">
            <a:off x="1021921" y="1028700"/>
            <a:ext cx="1037426" cy="1037452"/>
            <a:chOff x="0" y="0"/>
            <a:chExt cx="1383234" cy="1383269"/>
          </a:xfrm>
        </p:grpSpPr>
        <p:sp>
          <p:nvSpPr>
            <p:cNvPr name="Freeform 10" id="10"/>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7"/>
              <a:stretch>
                <a:fillRect l="-1" t="0" r="-1" b="0"/>
              </a:stretch>
            </a:blipFill>
          </p:spPr>
        </p:sp>
        <p:sp>
          <p:nvSpPr>
            <p:cNvPr name="TextBox 11" id="11"/>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3</a:t>
              </a:r>
            </a:p>
          </p:txBody>
        </p:sp>
      </p:grpSp>
      <p:sp>
        <p:nvSpPr>
          <p:cNvPr name="TextBox 12" id="12"/>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potential problems</a:t>
            </a:r>
          </a:p>
        </p:txBody>
      </p:sp>
      <p:sp>
        <p:nvSpPr>
          <p:cNvPr name="TextBox 13" id="13"/>
          <p:cNvSpPr txBox="true"/>
          <p:nvPr/>
        </p:nvSpPr>
        <p:spPr>
          <a:xfrm rot="0">
            <a:off x="1173365" y="3254230"/>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dependance on technology</a:t>
            </a:r>
          </a:p>
        </p:txBody>
      </p:sp>
    </p:spTree>
  </p:cSld>
  <p:clrMapOvr>
    <a:masterClrMapping/>
  </p:clrMapOvr>
</p:sld>
</file>

<file path=ppt/slides/slide5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496BE">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4601845" cy="3612448"/>
          </a:xfrm>
          <a:custGeom>
            <a:avLst/>
            <a:gdLst/>
            <a:ahLst/>
            <a:cxnLst/>
            <a:rect r="r" b="b" t="t" l="l"/>
            <a:pathLst>
              <a:path h="3612448" w="4601845">
                <a:moveTo>
                  <a:pt x="0" y="0"/>
                </a:moveTo>
                <a:lnTo>
                  <a:pt x="4601845" y="0"/>
                </a:lnTo>
                <a:lnTo>
                  <a:pt x="4601845" y="3612448"/>
                </a:lnTo>
                <a:lnTo>
                  <a:pt x="0" y="3612448"/>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464813"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22134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1397787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 id="6"/>
          <p:cNvSpPr/>
          <p:nvPr/>
        </p:nvSpPr>
        <p:spPr>
          <a:xfrm flipH="false" flipV="false" rot="0">
            <a:off x="-548527" y="1892674"/>
            <a:ext cx="18836527" cy="8029069"/>
          </a:xfrm>
          <a:custGeom>
            <a:avLst/>
            <a:gdLst/>
            <a:ahLst/>
            <a:cxnLst/>
            <a:rect r="r" b="b" t="t" l="l"/>
            <a:pathLst>
              <a:path h="8029069" w="18836527">
                <a:moveTo>
                  <a:pt x="0" y="0"/>
                </a:moveTo>
                <a:lnTo>
                  <a:pt x="18836527" y="0"/>
                </a:lnTo>
                <a:lnTo>
                  <a:pt x="18836527" y="8029069"/>
                </a:lnTo>
                <a:lnTo>
                  <a:pt x="0" y="80290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028700" y="4591913"/>
            <a:ext cx="12061846" cy="4106966"/>
          </a:xfrm>
          <a:prstGeom prst="rect">
            <a:avLst/>
          </a:prstGeom>
        </p:spPr>
        <p:txBody>
          <a:bodyPr anchor="t" rtlCol="false" tIns="0" lIns="0" bIns="0" rIns="0">
            <a:spAutoFit/>
          </a:bodyPr>
          <a:lstStyle/>
          <a:p>
            <a:pPr marL="633328" indent="-316664" lvl="1">
              <a:lnSpc>
                <a:spcPts val="4106"/>
              </a:lnSpc>
              <a:buFont typeface="Arial"/>
              <a:buChar char="•"/>
            </a:pPr>
            <a:r>
              <a:rPr lang="en-US" sz="2933">
                <a:solidFill>
                  <a:srgbClr val="FFFFFF"/>
                </a:solidFill>
                <a:latin typeface="Tomorrow"/>
              </a:rPr>
              <a:t>ChatGTP is open source, it is free to the world, and so it EVERYTHING you put in it.  </a:t>
            </a:r>
          </a:p>
          <a:p>
            <a:pPr marL="633328" indent="-316664" lvl="1">
              <a:lnSpc>
                <a:spcPts val="4106"/>
              </a:lnSpc>
              <a:buFont typeface="Arial"/>
              <a:buChar char="•"/>
            </a:pPr>
            <a:r>
              <a:rPr lang="en-US" sz="2933">
                <a:solidFill>
                  <a:srgbClr val="FFFFFF"/>
                </a:solidFill>
                <a:latin typeface="Tomorrow"/>
              </a:rPr>
              <a:t>You must protect the data that you provide it</a:t>
            </a:r>
          </a:p>
          <a:p>
            <a:pPr marL="1266655" indent="-422218" lvl="2">
              <a:lnSpc>
                <a:spcPts val="4106"/>
              </a:lnSpc>
              <a:buFont typeface="Arial"/>
              <a:buChar char="⚬"/>
            </a:pPr>
            <a:r>
              <a:rPr lang="en-US" sz="2933">
                <a:solidFill>
                  <a:srgbClr val="FFFFFF"/>
                </a:solidFill>
                <a:latin typeface="Tomorrow"/>
              </a:rPr>
              <a:t>Never use names!  Never use PII!  </a:t>
            </a:r>
          </a:p>
          <a:p>
            <a:pPr marL="633328" indent="-316664" lvl="1">
              <a:lnSpc>
                <a:spcPts val="4106"/>
              </a:lnSpc>
              <a:buFont typeface="Arial"/>
              <a:buChar char="•"/>
            </a:pPr>
            <a:r>
              <a:rPr lang="en-US" sz="2933">
                <a:solidFill>
                  <a:srgbClr val="FFFFFF"/>
                </a:solidFill>
                <a:latin typeface="Tomorrow"/>
              </a:rPr>
              <a:t>Consider the details that you are giving it, if the subject matter is sensitive in nature, can the small details lead to an inadvertent release of confidential data?</a:t>
            </a:r>
          </a:p>
          <a:p>
            <a:pPr>
              <a:lnSpc>
                <a:spcPts val="4106"/>
              </a:lnSpc>
            </a:pPr>
          </a:p>
        </p:txBody>
      </p:sp>
      <p:sp>
        <p:nvSpPr>
          <p:cNvPr name="Freeform 8" id="8"/>
          <p:cNvSpPr/>
          <p:nvPr/>
        </p:nvSpPr>
        <p:spPr>
          <a:xfrm flipH="true" flipV="false" rot="0">
            <a:off x="13809100" y="5452653"/>
            <a:ext cx="4973254" cy="5100773"/>
          </a:xfrm>
          <a:custGeom>
            <a:avLst/>
            <a:gdLst/>
            <a:ahLst/>
            <a:cxnLst/>
            <a:rect r="r" b="b" t="t" l="l"/>
            <a:pathLst>
              <a:path h="5100773" w="4973254">
                <a:moveTo>
                  <a:pt x="4973254" y="0"/>
                </a:moveTo>
                <a:lnTo>
                  <a:pt x="0" y="0"/>
                </a:lnTo>
                <a:lnTo>
                  <a:pt x="0" y="5100773"/>
                </a:lnTo>
                <a:lnTo>
                  <a:pt x="4973254" y="5100773"/>
                </a:lnTo>
                <a:lnTo>
                  <a:pt x="4973254" y="0"/>
                </a:lnTo>
                <a:close/>
              </a:path>
            </a:pathLst>
          </a:custGeom>
          <a:blipFill>
            <a:blip r:embed="rId6"/>
            <a:stretch>
              <a:fillRect l="0" t="0" r="0" b="0"/>
            </a:stretch>
          </a:blipFill>
        </p:spPr>
      </p:sp>
      <p:grpSp>
        <p:nvGrpSpPr>
          <p:cNvPr name="Group 9" id="9"/>
          <p:cNvGrpSpPr/>
          <p:nvPr/>
        </p:nvGrpSpPr>
        <p:grpSpPr>
          <a:xfrm rot="0">
            <a:off x="1021921" y="1028700"/>
            <a:ext cx="1037426" cy="1037452"/>
            <a:chOff x="0" y="0"/>
            <a:chExt cx="1383234" cy="1383269"/>
          </a:xfrm>
        </p:grpSpPr>
        <p:sp>
          <p:nvSpPr>
            <p:cNvPr name="Freeform 10" id="10"/>
            <p:cNvSpPr/>
            <p:nvPr/>
          </p:nvSpPr>
          <p:spPr>
            <a:xfrm flipH="false" flipV="false" rot="0">
              <a:off x="0" y="0"/>
              <a:ext cx="1383234" cy="1383269"/>
            </a:xfrm>
            <a:custGeom>
              <a:avLst/>
              <a:gdLst/>
              <a:ahLst/>
              <a:cxnLst/>
              <a:rect r="r" b="b" t="t" l="l"/>
              <a:pathLst>
                <a:path h="1383269" w="1383234">
                  <a:moveTo>
                    <a:pt x="0" y="0"/>
                  </a:moveTo>
                  <a:lnTo>
                    <a:pt x="1383234" y="0"/>
                  </a:lnTo>
                  <a:lnTo>
                    <a:pt x="1383234" y="1383269"/>
                  </a:lnTo>
                  <a:lnTo>
                    <a:pt x="0" y="1383269"/>
                  </a:lnTo>
                  <a:lnTo>
                    <a:pt x="0" y="0"/>
                  </a:lnTo>
                  <a:close/>
                </a:path>
              </a:pathLst>
            </a:custGeom>
            <a:blipFill>
              <a:blip r:embed="rId7"/>
              <a:stretch>
                <a:fillRect l="-1" t="0" r="-1" b="0"/>
              </a:stretch>
            </a:blipFill>
          </p:spPr>
        </p:sp>
        <p:sp>
          <p:nvSpPr>
            <p:cNvPr name="TextBox 11" id="11"/>
            <p:cNvSpPr txBox="true"/>
            <p:nvPr/>
          </p:nvSpPr>
          <p:spPr>
            <a:xfrm rot="0">
              <a:off x="433422" y="380811"/>
              <a:ext cx="516391" cy="574021"/>
            </a:xfrm>
            <a:prstGeom prst="rect">
              <a:avLst/>
            </a:prstGeom>
          </p:spPr>
          <p:txBody>
            <a:bodyPr anchor="t" rtlCol="false" tIns="0" lIns="0" bIns="0" rIns="0">
              <a:spAutoFit/>
            </a:bodyPr>
            <a:lstStyle/>
            <a:p>
              <a:pPr algn="ctr" marL="0" indent="0" lvl="0">
                <a:lnSpc>
                  <a:spcPts val="3687"/>
                </a:lnSpc>
                <a:spcBef>
                  <a:spcPct val="0"/>
                </a:spcBef>
              </a:pPr>
              <a:r>
                <a:rPr lang="en-US" sz="2633">
                  <a:solidFill>
                    <a:srgbClr val="FFFFFF"/>
                  </a:solidFill>
                  <a:latin typeface="HK Modular"/>
                </a:rPr>
                <a:t>3</a:t>
              </a:r>
            </a:p>
          </p:txBody>
        </p:sp>
      </p:grpSp>
      <p:sp>
        <p:nvSpPr>
          <p:cNvPr name="TextBox 12" id="12"/>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potential problems</a:t>
            </a:r>
          </a:p>
        </p:txBody>
      </p:sp>
      <p:sp>
        <p:nvSpPr>
          <p:cNvPr name="TextBox 13" id="13"/>
          <p:cNvSpPr txBox="true"/>
          <p:nvPr/>
        </p:nvSpPr>
        <p:spPr>
          <a:xfrm rot="0">
            <a:off x="1173365" y="3254230"/>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Privacy and Data concerns</a:t>
            </a:r>
          </a:p>
        </p:txBody>
      </p:sp>
    </p:spTree>
  </p:cSld>
  <p:clrMapOvr>
    <a:masterClrMapping/>
  </p:clrMapOvr>
</p:sld>
</file>

<file path=ppt/slides/slide5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
        <p:nvSpPr>
          <p:cNvPr name="Freeform 4" id="4"/>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599298" y="3545855"/>
            <a:ext cx="7089405" cy="3071784"/>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What Chatgtp is not...</a:t>
            </a:r>
          </a:p>
        </p:txBody>
      </p:sp>
      <p:sp>
        <p:nvSpPr>
          <p:cNvPr name="Freeform 6" id="6"/>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224">
                <a:alpha val="100000"/>
              </a:srgbClr>
            </a:gs>
            <a:gs pos="50000">
              <a:srgbClr val="010219">
                <a:alpha val="100000"/>
              </a:srgbClr>
            </a:gs>
            <a:gs pos="100000">
              <a:srgbClr val="0496BE">
                <a:alpha val="100000"/>
              </a:srgbClr>
            </a:gs>
          </a:gsLst>
          <a:path path="circle">
            <a:fillToRect l="50000" r="50000" t="50000" b="50000"/>
          </a:path>
        </a:gradFill>
      </p:bgPr>
    </p:bg>
    <p:spTree>
      <p:nvGrpSpPr>
        <p:cNvPr id="1" name=""/>
        <p:cNvGrpSpPr/>
        <p:nvPr/>
      </p:nvGrpSpPr>
      <p:grpSpPr>
        <a:xfrm>
          <a:off x="0" y="0"/>
          <a:ext cx="0" cy="0"/>
          <a:chOff x="0" y="0"/>
          <a:chExt cx="0" cy="0"/>
        </a:xfrm>
      </p:grpSpPr>
      <p:sp>
        <p:nvSpPr>
          <p:cNvPr name="Freeform 2" id="2"/>
          <p:cNvSpPr/>
          <p:nvPr/>
        </p:nvSpPr>
        <p:spPr>
          <a:xfrm flipH="false" flipV="false" rot="0">
            <a:off x="-291717"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464813"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4" id="4"/>
          <p:cNvSpPr/>
          <p:nvPr/>
        </p:nvSpPr>
        <p:spPr>
          <a:xfrm flipH="false" flipV="false" rot="0">
            <a:off x="922134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5" id="5"/>
          <p:cNvSpPr/>
          <p:nvPr/>
        </p:nvSpPr>
        <p:spPr>
          <a:xfrm flipH="false" flipV="false" rot="0">
            <a:off x="13977872" y="-61426"/>
            <a:ext cx="4601845" cy="3612448"/>
          </a:xfrm>
          <a:custGeom>
            <a:avLst/>
            <a:gdLst/>
            <a:ahLst/>
            <a:cxnLst/>
            <a:rect r="r" b="b" t="t" l="l"/>
            <a:pathLst>
              <a:path h="3612448" w="4601845">
                <a:moveTo>
                  <a:pt x="0" y="0"/>
                </a:moveTo>
                <a:lnTo>
                  <a:pt x="4601845" y="0"/>
                </a:lnTo>
                <a:lnTo>
                  <a:pt x="4601845" y="3612449"/>
                </a:lnTo>
                <a:lnTo>
                  <a:pt x="0" y="3612449"/>
                </a:lnTo>
                <a:lnTo>
                  <a:pt x="0" y="0"/>
                </a:lnTo>
                <a:close/>
              </a:path>
            </a:pathLst>
          </a:custGeom>
          <a:blipFill>
            <a:blip r:embed="rId2">
              <a:alphaModFix amt="35000"/>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Freeform 6" id="6"/>
          <p:cNvSpPr/>
          <p:nvPr/>
        </p:nvSpPr>
        <p:spPr>
          <a:xfrm flipH="false" flipV="false" rot="0">
            <a:off x="251870" y="2859805"/>
            <a:ext cx="15777663" cy="6725229"/>
          </a:xfrm>
          <a:custGeom>
            <a:avLst/>
            <a:gdLst/>
            <a:ahLst/>
            <a:cxnLst/>
            <a:rect r="r" b="b" t="t" l="l"/>
            <a:pathLst>
              <a:path h="6725229" w="15777663">
                <a:moveTo>
                  <a:pt x="0" y="0"/>
                </a:moveTo>
                <a:lnTo>
                  <a:pt x="15777664" y="0"/>
                </a:lnTo>
                <a:lnTo>
                  <a:pt x="15777664" y="6725229"/>
                </a:lnTo>
                <a:lnTo>
                  <a:pt x="0" y="672522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7" id="7"/>
          <p:cNvSpPr txBox="true"/>
          <p:nvPr/>
        </p:nvSpPr>
        <p:spPr>
          <a:xfrm rot="0">
            <a:off x="1677097" y="3678191"/>
            <a:ext cx="12927209" cy="5021781"/>
          </a:xfrm>
          <a:prstGeom prst="rect">
            <a:avLst/>
          </a:prstGeom>
        </p:spPr>
        <p:txBody>
          <a:bodyPr anchor="t" rtlCol="false" tIns="0" lIns="0" bIns="0" rIns="0">
            <a:spAutoFit/>
          </a:bodyPr>
          <a:lstStyle/>
          <a:p>
            <a:pPr marL="689292" indent="-344646" lvl="1">
              <a:lnSpc>
                <a:spcPts val="4469"/>
              </a:lnSpc>
              <a:buFont typeface="Arial"/>
              <a:buChar char="•"/>
            </a:pPr>
            <a:r>
              <a:rPr lang="en-US" sz="3192">
                <a:solidFill>
                  <a:srgbClr val="FFFFFF"/>
                </a:solidFill>
                <a:latin typeface="Tomorrow"/>
              </a:rPr>
              <a:t>ChatGPT is an AI language model developed by OpenAI.</a:t>
            </a:r>
          </a:p>
          <a:p>
            <a:pPr marL="689292" indent="-344646" lvl="1">
              <a:lnSpc>
                <a:spcPts val="4469"/>
              </a:lnSpc>
              <a:buFont typeface="Arial"/>
              <a:buChar char="•"/>
            </a:pPr>
            <a:r>
              <a:rPr lang="en-US" sz="3192">
                <a:solidFill>
                  <a:srgbClr val="FFFFFF"/>
                </a:solidFill>
                <a:latin typeface="Tomorrow"/>
              </a:rPr>
              <a:t>It's designed for natural language conversations.</a:t>
            </a:r>
          </a:p>
          <a:p>
            <a:pPr marL="689292" indent="-344646" lvl="1">
              <a:lnSpc>
                <a:spcPts val="4469"/>
              </a:lnSpc>
              <a:buFont typeface="Arial"/>
              <a:buChar char="•"/>
            </a:pPr>
            <a:r>
              <a:rPr lang="en-US" sz="3192">
                <a:solidFill>
                  <a:srgbClr val="FFFFFF"/>
                </a:solidFill>
                <a:latin typeface="Tomorrow"/>
              </a:rPr>
              <a:t>Trained on a large dataset of text.</a:t>
            </a:r>
          </a:p>
          <a:p>
            <a:pPr marL="689292" indent="-344646" lvl="1">
              <a:lnSpc>
                <a:spcPts val="4469"/>
              </a:lnSpc>
              <a:buFont typeface="Arial"/>
              <a:buChar char="•"/>
            </a:pPr>
            <a:r>
              <a:rPr lang="en-US" sz="3192">
                <a:solidFill>
                  <a:srgbClr val="FFFFFF"/>
                </a:solidFill>
                <a:latin typeface="Tomorrow"/>
              </a:rPr>
              <a:t>Can generate human-like text in a conversational manner.</a:t>
            </a:r>
          </a:p>
          <a:p>
            <a:pPr marL="689292" indent="-344646" lvl="1">
              <a:lnSpc>
                <a:spcPts val="4469"/>
              </a:lnSpc>
              <a:buFont typeface="Arial"/>
              <a:buChar char="•"/>
            </a:pPr>
            <a:r>
              <a:rPr lang="en-US" sz="3192">
                <a:solidFill>
                  <a:srgbClr val="FFFFFF"/>
                </a:solidFill>
                <a:latin typeface="Tomorrow"/>
              </a:rPr>
              <a:t>Used in chatbots, virtual assistants, customer support, and more.</a:t>
            </a:r>
          </a:p>
          <a:p>
            <a:pPr marL="689292" indent="-344646" lvl="1">
              <a:lnSpc>
                <a:spcPts val="4469"/>
              </a:lnSpc>
              <a:buFont typeface="Arial"/>
              <a:buChar char="•"/>
            </a:pPr>
            <a:r>
              <a:rPr lang="en-US" sz="3192">
                <a:solidFill>
                  <a:srgbClr val="FFFFFF"/>
                </a:solidFill>
                <a:latin typeface="Tomorrow"/>
              </a:rPr>
              <a:t>Valuable for automating text-based interactions.</a:t>
            </a:r>
          </a:p>
          <a:p>
            <a:pPr marL="689292" indent="-344646" lvl="1">
              <a:lnSpc>
                <a:spcPts val="4469"/>
              </a:lnSpc>
              <a:spcBef>
                <a:spcPct val="0"/>
              </a:spcBef>
              <a:buFont typeface="Arial"/>
              <a:buChar char="•"/>
            </a:pPr>
            <a:r>
              <a:rPr lang="en-US" sz="3192">
                <a:solidFill>
                  <a:srgbClr val="FFFFFF"/>
                </a:solidFill>
                <a:latin typeface="Tomorrow"/>
              </a:rPr>
              <a:t>Evolves with improved versions over time.</a:t>
            </a:r>
          </a:p>
          <a:p>
            <a:pPr>
              <a:lnSpc>
                <a:spcPts val="4469"/>
              </a:lnSpc>
              <a:spcBef>
                <a:spcPct val="0"/>
              </a:spcBef>
            </a:pPr>
          </a:p>
        </p:txBody>
      </p:sp>
      <p:sp>
        <p:nvSpPr>
          <p:cNvPr name="Freeform 8" id="8"/>
          <p:cNvSpPr/>
          <p:nvPr/>
        </p:nvSpPr>
        <p:spPr>
          <a:xfrm flipH="true" flipV="false" rot="0">
            <a:off x="13809100" y="5452653"/>
            <a:ext cx="4973254" cy="5100773"/>
          </a:xfrm>
          <a:custGeom>
            <a:avLst/>
            <a:gdLst/>
            <a:ahLst/>
            <a:cxnLst/>
            <a:rect r="r" b="b" t="t" l="l"/>
            <a:pathLst>
              <a:path h="5100773" w="4973254">
                <a:moveTo>
                  <a:pt x="4973254" y="0"/>
                </a:moveTo>
                <a:lnTo>
                  <a:pt x="0" y="0"/>
                </a:lnTo>
                <a:lnTo>
                  <a:pt x="0" y="5100773"/>
                </a:lnTo>
                <a:lnTo>
                  <a:pt x="4973254" y="5100773"/>
                </a:lnTo>
                <a:lnTo>
                  <a:pt x="4973254" y="0"/>
                </a:lnTo>
                <a:close/>
              </a:path>
            </a:pathLst>
          </a:custGeom>
          <a:blipFill>
            <a:blip r:embed="rId6"/>
            <a:stretch>
              <a:fillRect l="0" t="0" r="0" b="0"/>
            </a:stretch>
          </a:blipFill>
        </p:spPr>
      </p:sp>
      <p:sp>
        <p:nvSpPr>
          <p:cNvPr name="TextBox 9" id="9"/>
          <p:cNvSpPr txBox="true"/>
          <p:nvPr/>
        </p:nvSpPr>
        <p:spPr>
          <a:xfrm rot="0">
            <a:off x="2254557" y="1141533"/>
            <a:ext cx="8766345" cy="726117"/>
          </a:xfrm>
          <a:prstGeom prst="rect">
            <a:avLst/>
          </a:prstGeom>
        </p:spPr>
        <p:txBody>
          <a:bodyPr anchor="t" rtlCol="false" tIns="0" lIns="0" bIns="0" rIns="0">
            <a:spAutoFit/>
          </a:bodyPr>
          <a:lstStyle/>
          <a:p>
            <a:pPr marL="0" indent="0" lvl="0">
              <a:lnSpc>
                <a:spcPts val="5969"/>
              </a:lnSpc>
              <a:spcBef>
                <a:spcPct val="0"/>
              </a:spcBef>
            </a:pPr>
            <a:r>
              <a:rPr lang="en-US" sz="4263" strike="noStrike" u="none">
                <a:solidFill>
                  <a:srgbClr val="FFFFFF"/>
                </a:solidFill>
                <a:latin typeface="HK Modular"/>
              </a:rPr>
              <a:t>What is Chatgtp?</a:t>
            </a:r>
          </a:p>
        </p:txBody>
      </p:sp>
      <p:grpSp>
        <p:nvGrpSpPr>
          <p:cNvPr name="Group 10" id="10"/>
          <p:cNvGrpSpPr/>
          <p:nvPr/>
        </p:nvGrpSpPr>
        <p:grpSpPr>
          <a:xfrm rot="0">
            <a:off x="1021921" y="1028700"/>
            <a:ext cx="1037426" cy="1037426"/>
            <a:chOff x="0" y="0"/>
            <a:chExt cx="1383234" cy="1383234"/>
          </a:xfrm>
        </p:grpSpPr>
        <p:sp>
          <p:nvSpPr>
            <p:cNvPr name="Freeform 11" id="11"/>
            <p:cNvSpPr/>
            <p:nvPr/>
          </p:nvSpPr>
          <p:spPr>
            <a:xfrm flipH="false" flipV="false" rot="0">
              <a:off x="0" y="0"/>
              <a:ext cx="1383234" cy="1383234"/>
            </a:xfrm>
            <a:custGeom>
              <a:avLst/>
              <a:gdLst/>
              <a:ahLst/>
              <a:cxnLst/>
              <a:rect r="r" b="b" t="t" l="l"/>
              <a:pathLst>
                <a:path h="1383234" w="1383234">
                  <a:moveTo>
                    <a:pt x="0" y="0"/>
                  </a:moveTo>
                  <a:lnTo>
                    <a:pt x="1383234" y="0"/>
                  </a:lnTo>
                  <a:lnTo>
                    <a:pt x="1383234" y="1383234"/>
                  </a:lnTo>
                  <a:lnTo>
                    <a:pt x="0" y="1383234"/>
                  </a:lnTo>
                  <a:lnTo>
                    <a:pt x="0" y="0"/>
                  </a:lnTo>
                  <a:close/>
                </a:path>
              </a:pathLst>
            </a:custGeom>
            <a:blipFill>
              <a:blip r:embed="rId7"/>
              <a:stretch>
                <a:fillRect l="0" t="0" r="0" b="0"/>
              </a:stretch>
            </a:blipFill>
          </p:spPr>
        </p:sp>
        <p:sp>
          <p:nvSpPr>
            <p:cNvPr name="TextBox 12" id="12"/>
            <p:cNvSpPr txBox="true"/>
            <p:nvPr/>
          </p:nvSpPr>
          <p:spPr>
            <a:xfrm rot="0">
              <a:off x="433422" y="380811"/>
              <a:ext cx="516391" cy="573987"/>
            </a:xfrm>
            <a:prstGeom prst="rect">
              <a:avLst/>
            </a:prstGeom>
          </p:spPr>
          <p:txBody>
            <a:bodyPr anchor="t" rtlCol="false" tIns="0" lIns="0" bIns="0" rIns="0">
              <a:spAutoFit/>
            </a:bodyPr>
            <a:lstStyle/>
            <a:p>
              <a:pPr algn="ctr" marL="0" indent="0" lvl="0">
                <a:lnSpc>
                  <a:spcPts val="3687"/>
                </a:lnSpc>
                <a:spcBef>
                  <a:spcPct val="0"/>
                </a:spcBef>
              </a:pPr>
              <a:r>
                <a:rPr lang="en-US" sz="2633" strike="noStrike" u="none">
                  <a:solidFill>
                    <a:srgbClr val="FFFFFF"/>
                  </a:solidFill>
                  <a:latin typeface="HK Modular"/>
                </a:rPr>
                <a:t>1</a:t>
              </a:r>
            </a:p>
          </p:txBody>
        </p:sp>
      </p:grpSp>
    </p:spTree>
  </p:cSld>
  <p:clrMapOvr>
    <a:masterClrMapping/>
  </p:clrMapOvr>
</p:sld>
</file>

<file path=ppt/slides/slide6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671103" y="-3227555"/>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4"/>
            <a:stretch>
              <a:fillRect l="0" t="0" r="0" b="0"/>
            </a:stretch>
          </a:blipFill>
        </p:spPr>
      </p:sp>
      <p:sp>
        <p:nvSpPr>
          <p:cNvPr name="TextBox 4" id="4"/>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sp>
        <p:nvSpPr>
          <p:cNvPr name="TextBox 5" id="5"/>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grpSp>
        <p:nvGrpSpPr>
          <p:cNvPr name="Group 6" id="6"/>
          <p:cNvGrpSpPr/>
          <p:nvPr/>
        </p:nvGrpSpPr>
        <p:grpSpPr>
          <a:xfrm rot="0">
            <a:off x="2773722" y="3212670"/>
            <a:ext cx="12740557" cy="5216333"/>
            <a:chOff x="0" y="0"/>
            <a:chExt cx="16987409" cy="6955110"/>
          </a:xfrm>
        </p:grpSpPr>
        <p:sp>
          <p:nvSpPr>
            <p:cNvPr name="Freeform 7" id="7"/>
            <p:cNvSpPr/>
            <p:nvPr/>
          </p:nvSpPr>
          <p:spPr>
            <a:xfrm flipH="false" flipV="false" rot="0">
              <a:off x="0" y="0"/>
              <a:ext cx="16987409" cy="6955110"/>
            </a:xfrm>
            <a:custGeom>
              <a:avLst/>
              <a:gdLst/>
              <a:ahLst/>
              <a:cxnLst/>
              <a:rect r="r" b="b" t="t" l="l"/>
              <a:pathLst>
                <a:path h="6955110" w="16987409">
                  <a:moveTo>
                    <a:pt x="0" y="0"/>
                  </a:moveTo>
                  <a:lnTo>
                    <a:pt x="16987409" y="0"/>
                  </a:lnTo>
                  <a:lnTo>
                    <a:pt x="16987409" y="6955110"/>
                  </a:lnTo>
                  <a:lnTo>
                    <a:pt x="0" y="6955110"/>
                  </a:lnTo>
                  <a:lnTo>
                    <a:pt x="0" y="0"/>
                  </a:lnTo>
                  <a:close/>
                </a:path>
              </a:pathLst>
            </a:custGeom>
            <a:blipFill>
              <a:blip r:embed="rId5">
                <a:extLst>
                  <a:ext uri="{96DAC541-7B7A-43D3-8B79-37D633B846F1}">
                    <asvg:svgBlip xmlns:asvg="http://schemas.microsoft.com/office/drawing/2016/SVG/main" r:embed="rId6"/>
                  </a:ext>
                </a:extLst>
              </a:blip>
              <a:stretch>
                <a:fillRect l="-33132" t="0" r="-33132" b="0"/>
              </a:stretch>
            </a:blipFill>
            <a:ln cap="sq">
              <a:noFill/>
              <a:prstDash val="solid"/>
              <a:miter/>
            </a:ln>
          </p:spPr>
        </p:sp>
        <p:sp>
          <p:nvSpPr>
            <p:cNvPr name="TextBox 8" id="8"/>
            <p:cNvSpPr txBox="true"/>
            <p:nvPr/>
          </p:nvSpPr>
          <p:spPr>
            <a:xfrm rot="0">
              <a:off x="596823" y="1522600"/>
              <a:ext cx="15793762" cy="3778371"/>
            </a:xfrm>
            <a:prstGeom prst="rect">
              <a:avLst/>
            </a:prstGeom>
          </p:spPr>
          <p:txBody>
            <a:bodyPr anchor="t" rtlCol="false" tIns="0" lIns="0" bIns="0" rIns="0">
              <a:spAutoFit/>
            </a:bodyPr>
            <a:lstStyle/>
            <a:p>
              <a:pPr algn="ctr" marL="0" indent="0" lvl="0">
                <a:lnSpc>
                  <a:spcPts val="5476"/>
                </a:lnSpc>
                <a:spcBef>
                  <a:spcPct val="0"/>
                </a:spcBef>
              </a:pPr>
              <a:r>
                <a:rPr lang="en-US" sz="5532">
                  <a:solidFill>
                    <a:srgbClr val="FFFFFF"/>
                  </a:solidFill>
                  <a:latin typeface="Tomorrow"/>
                </a:rPr>
                <a:t>A DIABOLICAL AI MACHINE THAT SEES THE ANNIHILATION OF THE  HUMAN RACE AS THE ONLY MEANS OF SURVIVAL...   </a:t>
              </a:r>
            </a:p>
          </p:txBody>
        </p:sp>
      </p:grpSp>
    </p:spTree>
  </p:cSld>
  <p:clrMapOvr>
    <a:masterClrMapping/>
  </p:clrMapOvr>
</p:sld>
</file>

<file path=ppt/slides/slide6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671103" y="-3227555"/>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4"/>
            <a:stretch>
              <a:fillRect l="0" t="0" r="0" b="0"/>
            </a:stretch>
          </a:blipFill>
        </p:spPr>
      </p:sp>
      <p:sp>
        <p:nvSpPr>
          <p:cNvPr name="TextBox 4" id="4"/>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sp>
        <p:nvSpPr>
          <p:cNvPr name="TextBox 5" id="5"/>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
        <p:nvSpPr>
          <p:cNvPr name="Freeform 6" id="6"/>
          <p:cNvSpPr/>
          <p:nvPr/>
        </p:nvSpPr>
        <p:spPr>
          <a:xfrm flipH="false" flipV="false" rot="0">
            <a:off x="3983248" y="2109156"/>
            <a:ext cx="9438277" cy="5516635"/>
          </a:xfrm>
          <a:custGeom>
            <a:avLst/>
            <a:gdLst/>
            <a:ahLst/>
            <a:cxnLst/>
            <a:rect r="r" b="b" t="t" l="l"/>
            <a:pathLst>
              <a:path h="5516635" w="9438277">
                <a:moveTo>
                  <a:pt x="0" y="0"/>
                </a:moveTo>
                <a:lnTo>
                  <a:pt x="9438277" y="0"/>
                </a:lnTo>
                <a:lnTo>
                  <a:pt x="9438277" y="5516634"/>
                </a:lnTo>
                <a:lnTo>
                  <a:pt x="0" y="5516634"/>
                </a:lnTo>
                <a:lnTo>
                  <a:pt x="0" y="0"/>
                </a:lnTo>
                <a:close/>
              </a:path>
            </a:pathLst>
          </a:custGeom>
          <a:blipFill>
            <a:blip r:embed="rId5"/>
            <a:stretch>
              <a:fillRect l="-3910" t="0" r="0" b="0"/>
            </a:stretch>
          </a:blipFill>
        </p:spPr>
      </p:sp>
      <p:grpSp>
        <p:nvGrpSpPr>
          <p:cNvPr name="Group 7" id="7"/>
          <p:cNvGrpSpPr/>
          <p:nvPr/>
        </p:nvGrpSpPr>
        <p:grpSpPr>
          <a:xfrm rot="0">
            <a:off x="4985183" y="7880029"/>
            <a:ext cx="7434407" cy="1830723"/>
            <a:chOff x="0" y="0"/>
            <a:chExt cx="9912542" cy="2440963"/>
          </a:xfrm>
        </p:grpSpPr>
        <p:sp>
          <p:nvSpPr>
            <p:cNvPr name="Freeform 8" id="8"/>
            <p:cNvSpPr/>
            <p:nvPr/>
          </p:nvSpPr>
          <p:spPr>
            <a:xfrm flipH="false" flipV="false" rot="0">
              <a:off x="0" y="0"/>
              <a:ext cx="9912542" cy="2440963"/>
            </a:xfrm>
            <a:custGeom>
              <a:avLst/>
              <a:gdLst/>
              <a:ahLst/>
              <a:cxnLst/>
              <a:rect r="r" b="b" t="t" l="l"/>
              <a:pathLst>
                <a:path h="2440963" w="9912542">
                  <a:moveTo>
                    <a:pt x="0" y="0"/>
                  </a:moveTo>
                  <a:lnTo>
                    <a:pt x="9912542" y="0"/>
                  </a:lnTo>
                  <a:lnTo>
                    <a:pt x="9912542" y="2440963"/>
                  </a:lnTo>
                  <a:lnTo>
                    <a:pt x="0" y="244096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9" id="9"/>
            <p:cNvSpPr txBox="true"/>
            <p:nvPr/>
          </p:nvSpPr>
          <p:spPr>
            <a:xfrm rot="0">
              <a:off x="348260" y="888450"/>
              <a:ext cx="9216022" cy="587285"/>
            </a:xfrm>
            <a:prstGeom prst="rect">
              <a:avLst/>
            </a:prstGeom>
          </p:spPr>
          <p:txBody>
            <a:bodyPr anchor="t" rtlCol="false" tIns="0" lIns="0" bIns="0" rIns="0">
              <a:spAutoFit/>
            </a:bodyPr>
            <a:lstStyle/>
            <a:p>
              <a:pPr algn="ctr" marL="0" indent="0" lvl="0">
                <a:lnSpc>
                  <a:spcPts val="3195"/>
                </a:lnSpc>
                <a:spcBef>
                  <a:spcPct val="0"/>
                </a:spcBef>
              </a:pPr>
              <a:r>
                <a:rPr lang="en-US" sz="3228">
                  <a:solidFill>
                    <a:srgbClr val="FFFFFF"/>
                  </a:solidFill>
                  <a:latin typeface="Tomorrow"/>
                </a:rPr>
                <a:t>I’LL BE BACK...  </a:t>
              </a:r>
            </a:p>
          </p:txBody>
        </p:sp>
      </p:grpSp>
    </p:spTree>
  </p:cSld>
  <p:clrMapOvr>
    <a:masterClrMapping/>
  </p:clrMapOvr>
</p:sld>
</file>

<file path=ppt/slides/slide62.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10219">
                <a:alpha val="100000"/>
              </a:srgbClr>
            </a:gs>
            <a:gs pos="50000">
              <a:srgbClr val="000224">
                <a:alpha val="100000"/>
              </a:srgbClr>
            </a:gs>
            <a:gs pos="100000">
              <a:srgbClr val="0496BE">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99888" y="-42468"/>
            <a:ext cx="20487775" cy="10371936"/>
          </a:xfrm>
          <a:custGeom>
            <a:avLst/>
            <a:gdLst/>
            <a:ahLst/>
            <a:cxnLst/>
            <a:rect r="r" b="b" t="t" l="l"/>
            <a:pathLst>
              <a:path h="10371936" w="20487775">
                <a:moveTo>
                  <a:pt x="0" y="0"/>
                </a:moveTo>
                <a:lnTo>
                  <a:pt x="20487776" y="0"/>
                </a:lnTo>
                <a:lnTo>
                  <a:pt x="20487776" y="10371936"/>
                </a:lnTo>
                <a:lnTo>
                  <a:pt x="0" y="103719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196500">
            <a:off x="9800342" y="1600542"/>
            <a:ext cx="8877067" cy="7545507"/>
          </a:xfrm>
          <a:custGeom>
            <a:avLst/>
            <a:gdLst/>
            <a:ahLst/>
            <a:cxnLst/>
            <a:rect r="r" b="b" t="t" l="l"/>
            <a:pathLst>
              <a:path h="7545507" w="8877067">
                <a:moveTo>
                  <a:pt x="0" y="0"/>
                </a:moveTo>
                <a:lnTo>
                  <a:pt x="8877066" y="0"/>
                </a:lnTo>
                <a:lnTo>
                  <a:pt x="8877066" y="7545507"/>
                </a:lnTo>
                <a:lnTo>
                  <a:pt x="0" y="7545507"/>
                </a:lnTo>
                <a:lnTo>
                  <a:pt x="0" y="0"/>
                </a:lnTo>
                <a:close/>
              </a:path>
            </a:pathLst>
          </a:custGeom>
          <a:blipFill>
            <a:blip r:embed="rId4"/>
            <a:stretch>
              <a:fillRect l="0" t="0" r="0" b="0"/>
            </a:stretch>
          </a:blipFill>
        </p:spPr>
      </p:sp>
      <p:sp>
        <p:nvSpPr>
          <p:cNvPr name="TextBox 4" id="4"/>
          <p:cNvSpPr txBox="true"/>
          <p:nvPr/>
        </p:nvSpPr>
        <p:spPr>
          <a:xfrm rot="0">
            <a:off x="3427071" y="2204255"/>
            <a:ext cx="8492722" cy="829812"/>
          </a:xfrm>
          <a:prstGeom prst="rect">
            <a:avLst/>
          </a:prstGeom>
        </p:spPr>
        <p:txBody>
          <a:bodyPr anchor="t" rtlCol="false" tIns="0" lIns="0" bIns="0" rIns="0">
            <a:spAutoFit/>
          </a:bodyPr>
          <a:lstStyle/>
          <a:p>
            <a:pPr>
              <a:lnSpc>
                <a:spcPts val="6762"/>
              </a:lnSpc>
              <a:spcBef>
                <a:spcPct val="0"/>
              </a:spcBef>
            </a:pPr>
            <a:r>
              <a:rPr lang="en-US" sz="4830">
                <a:solidFill>
                  <a:srgbClr val="FFFFFF"/>
                </a:solidFill>
                <a:latin typeface="Tomorrow"/>
              </a:rPr>
              <a:t>Friend or Foe?</a:t>
            </a:r>
          </a:p>
        </p:txBody>
      </p:sp>
      <p:sp>
        <p:nvSpPr>
          <p:cNvPr name="TextBox 5" id="5"/>
          <p:cNvSpPr txBox="true"/>
          <p:nvPr/>
        </p:nvSpPr>
        <p:spPr>
          <a:xfrm rot="0">
            <a:off x="369909" y="282573"/>
            <a:ext cx="8492722" cy="1641167"/>
          </a:xfrm>
          <a:prstGeom prst="rect">
            <a:avLst/>
          </a:prstGeom>
        </p:spPr>
        <p:txBody>
          <a:bodyPr anchor="t" rtlCol="false" tIns="0" lIns="0" bIns="0" rIns="0">
            <a:spAutoFit/>
          </a:bodyPr>
          <a:lstStyle/>
          <a:p>
            <a:pPr>
              <a:lnSpc>
                <a:spcPts val="13491"/>
              </a:lnSpc>
              <a:spcBef>
                <a:spcPct val="0"/>
              </a:spcBef>
            </a:pPr>
            <a:r>
              <a:rPr lang="en-US" sz="9637">
                <a:solidFill>
                  <a:srgbClr val="FFFFFF"/>
                </a:solidFill>
                <a:latin typeface="HK Modular"/>
              </a:rPr>
              <a:t>CHATGTP</a:t>
            </a:r>
          </a:p>
        </p:txBody>
      </p:sp>
      <p:sp>
        <p:nvSpPr>
          <p:cNvPr name="TextBox 6" id="6"/>
          <p:cNvSpPr txBox="true"/>
          <p:nvPr/>
        </p:nvSpPr>
        <p:spPr>
          <a:xfrm rot="0">
            <a:off x="951631" y="4846947"/>
            <a:ext cx="8492722" cy="938398"/>
          </a:xfrm>
          <a:prstGeom prst="rect">
            <a:avLst/>
          </a:prstGeom>
        </p:spPr>
        <p:txBody>
          <a:bodyPr anchor="t" rtlCol="false" tIns="0" lIns="0" bIns="0" rIns="0">
            <a:spAutoFit/>
          </a:bodyPr>
          <a:lstStyle/>
          <a:p>
            <a:pPr>
              <a:lnSpc>
                <a:spcPts val="7602"/>
              </a:lnSpc>
              <a:spcBef>
                <a:spcPct val="0"/>
              </a:spcBef>
            </a:pPr>
            <a:r>
              <a:rPr lang="en-US" sz="5430">
                <a:solidFill>
                  <a:srgbClr val="FFFFFF"/>
                </a:solidFill>
                <a:latin typeface="Tomorrow"/>
              </a:rPr>
              <a:t>Any questions?</a:t>
            </a:r>
          </a:p>
        </p:txBody>
      </p:sp>
    </p:spTree>
  </p:cSld>
  <p:clrMapOvr>
    <a:masterClrMapping/>
  </p:clrMapOvr>
</p:sld>
</file>

<file path=ppt/slides/slide63.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1A0242">
                <a:alpha val="100000"/>
              </a:srgbClr>
            </a:gs>
            <a:gs pos="100000">
              <a:srgbClr val="000000">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1099888" y="-42468"/>
            <a:ext cx="20487775" cy="10371936"/>
          </a:xfrm>
          <a:custGeom>
            <a:avLst/>
            <a:gdLst/>
            <a:ahLst/>
            <a:cxnLst/>
            <a:rect r="r" b="b" t="t" l="l"/>
            <a:pathLst>
              <a:path h="10371936" w="20487775">
                <a:moveTo>
                  <a:pt x="0" y="0"/>
                </a:moveTo>
                <a:lnTo>
                  <a:pt x="20487776" y="0"/>
                </a:lnTo>
                <a:lnTo>
                  <a:pt x="20487776" y="10371936"/>
                </a:lnTo>
                <a:lnTo>
                  <a:pt x="0" y="1037193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6432257" y="1215498"/>
            <a:ext cx="5423487" cy="864975"/>
          </a:xfrm>
          <a:prstGeom prst="rect">
            <a:avLst/>
          </a:prstGeom>
        </p:spPr>
        <p:txBody>
          <a:bodyPr anchor="t" rtlCol="false" tIns="0" lIns="0" bIns="0" rIns="0">
            <a:spAutoFit/>
          </a:bodyPr>
          <a:lstStyle/>
          <a:p>
            <a:pPr algn="ctr">
              <a:lnSpc>
                <a:spcPts val="6992"/>
              </a:lnSpc>
              <a:spcBef>
                <a:spcPct val="0"/>
              </a:spcBef>
            </a:pPr>
            <a:r>
              <a:rPr lang="en-US" sz="4994">
                <a:solidFill>
                  <a:srgbClr val="FFFFFF"/>
                </a:solidFill>
                <a:latin typeface="HK Modular"/>
              </a:rPr>
              <a:t>RESOURCES</a:t>
            </a:r>
          </a:p>
        </p:txBody>
      </p:sp>
      <p:sp>
        <p:nvSpPr>
          <p:cNvPr name="Freeform 4" id="4"/>
          <p:cNvSpPr/>
          <p:nvPr/>
        </p:nvSpPr>
        <p:spPr>
          <a:xfrm flipH="false" flipV="false" rot="0">
            <a:off x="14188839" y="2746622"/>
            <a:ext cx="1479012" cy="1831594"/>
          </a:xfrm>
          <a:custGeom>
            <a:avLst/>
            <a:gdLst/>
            <a:ahLst/>
            <a:cxnLst/>
            <a:rect r="r" b="b" t="t" l="l"/>
            <a:pathLst>
              <a:path h="1831594" w="1479012">
                <a:moveTo>
                  <a:pt x="0" y="0"/>
                </a:moveTo>
                <a:lnTo>
                  <a:pt x="1479012" y="0"/>
                </a:lnTo>
                <a:lnTo>
                  <a:pt x="1479012" y="1831593"/>
                </a:lnTo>
                <a:lnTo>
                  <a:pt x="0" y="1831593"/>
                </a:lnTo>
                <a:lnTo>
                  <a:pt x="0" y="0"/>
                </a:lnTo>
                <a:close/>
              </a:path>
            </a:pathLst>
          </a:custGeom>
          <a:blipFill>
            <a:blip r:embed="rId4"/>
            <a:stretch>
              <a:fillRect l="0" t="0" r="0" b="0"/>
            </a:stretch>
          </a:blipFill>
        </p:spPr>
      </p:sp>
      <p:sp>
        <p:nvSpPr>
          <p:cNvPr name="Freeform 5" id="5"/>
          <p:cNvSpPr/>
          <p:nvPr/>
        </p:nvSpPr>
        <p:spPr>
          <a:xfrm flipH="false" flipV="false" rot="0">
            <a:off x="11666973" y="2746622"/>
            <a:ext cx="1524802" cy="1831594"/>
          </a:xfrm>
          <a:custGeom>
            <a:avLst/>
            <a:gdLst/>
            <a:ahLst/>
            <a:cxnLst/>
            <a:rect r="r" b="b" t="t" l="l"/>
            <a:pathLst>
              <a:path h="1831594" w="1524802">
                <a:moveTo>
                  <a:pt x="0" y="0"/>
                </a:moveTo>
                <a:lnTo>
                  <a:pt x="1524801" y="0"/>
                </a:lnTo>
                <a:lnTo>
                  <a:pt x="1524801" y="1831593"/>
                </a:lnTo>
                <a:lnTo>
                  <a:pt x="0" y="1831593"/>
                </a:lnTo>
                <a:lnTo>
                  <a:pt x="0" y="0"/>
                </a:lnTo>
                <a:close/>
              </a:path>
            </a:pathLst>
          </a:custGeom>
          <a:blipFill>
            <a:blip r:embed="rId5"/>
            <a:stretch>
              <a:fillRect l="0" t="0" r="0" b="0"/>
            </a:stretch>
          </a:blipFill>
        </p:spPr>
      </p:sp>
      <p:sp>
        <p:nvSpPr>
          <p:cNvPr name="Freeform 6" id="6"/>
          <p:cNvSpPr/>
          <p:nvPr/>
        </p:nvSpPr>
        <p:spPr>
          <a:xfrm flipH="false" flipV="false" rot="0">
            <a:off x="8884104" y="2746622"/>
            <a:ext cx="1785804" cy="1831594"/>
          </a:xfrm>
          <a:custGeom>
            <a:avLst/>
            <a:gdLst/>
            <a:ahLst/>
            <a:cxnLst/>
            <a:rect r="r" b="b" t="t" l="l"/>
            <a:pathLst>
              <a:path h="1831594" w="1785804">
                <a:moveTo>
                  <a:pt x="0" y="0"/>
                </a:moveTo>
                <a:lnTo>
                  <a:pt x="1785804" y="0"/>
                </a:lnTo>
                <a:lnTo>
                  <a:pt x="1785804" y="1831593"/>
                </a:lnTo>
                <a:lnTo>
                  <a:pt x="0" y="1831593"/>
                </a:lnTo>
                <a:lnTo>
                  <a:pt x="0" y="0"/>
                </a:lnTo>
                <a:close/>
              </a:path>
            </a:pathLst>
          </a:custGeom>
          <a:blipFill>
            <a:blip r:embed="rId6"/>
            <a:stretch>
              <a:fillRect l="0" t="0" r="0" b="0"/>
            </a:stretch>
          </a:blipFill>
        </p:spPr>
      </p:sp>
      <p:sp>
        <p:nvSpPr>
          <p:cNvPr name="Freeform 7" id="7"/>
          <p:cNvSpPr/>
          <p:nvPr/>
        </p:nvSpPr>
        <p:spPr>
          <a:xfrm flipH="false" flipV="false" rot="0">
            <a:off x="5784780" y="2746622"/>
            <a:ext cx="2102260" cy="1831594"/>
          </a:xfrm>
          <a:custGeom>
            <a:avLst/>
            <a:gdLst/>
            <a:ahLst/>
            <a:cxnLst/>
            <a:rect r="r" b="b" t="t" l="l"/>
            <a:pathLst>
              <a:path h="1831594" w="2102260">
                <a:moveTo>
                  <a:pt x="0" y="0"/>
                </a:moveTo>
                <a:lnTo>
                  <a:pt x="2102260" y="0"/>
                </a:lnTo>
                <a:lnTo>
                  <a:pt x="2102260" y="1831593"/>
                </a:lnTo>
                <a:lnTo>
                  <a:pt x="0" y="1831593"/>
                </a:lnTo>
                <a:lnTo>
                  <a:pt x="0" y="0"/>
                </a:lnTo>
                <a:close/>
              </a:path>
            </a:pathLst>
          </a:custGeom>
          <a:blipFill>
            <a:blip r:embed="rId7"/>
            <a:stretch>
              <a:fillRect l="0" t="0" r="0" b="0"/>
            </a:stretch>
          </a:blipFill>
        </p:spPr>
      </p:sp>
      <p:sp>
        <p:nvSpPr>
          <p:cNvPr name="Freeform 8" id="8"/>
          <p:cNvSpPr/>
          <p:nvPr/>
        </p:nvSpPr>
        <p:spPr>
          <a:xfrm flipH="false" flipV="false" rot="0">
            <a:off x="2620149" y="2746622"/>
            <a:ext cx="2167566" cy="1831594"/>
          </a:xfrm>
          <a:custGeom>
            <a:avLst/>
            <a:gdLst/>
            <a:ahLst/>
            <a:cxnLst/>
            <a:rect r="r" b="b" t="t" l="l"/>
            <a:pathLst>
              <a:path h="1831594" w="2167566">
                <a:moveTo>
                  <a:pt x="0" y="0"/>
                </a:moveTo>
                <a:lnTo>
                  <a:pt x="2167567" y="0"/>
                </a:lnTo>
                <a:lnTo>
                  <a:pt x="2167567" y="1831593"/>
                </a:lnTo>
                <a:lnTo>
                  <a:pt x="0" y="1831593"/>
                </a:lnTo>
                <a:lnTo>
                  <a:pt x="0" y="0"/>
                </a:lnTo>
                <a:close/>
              </a:path>
            </a:pathLst>
          </a:custGeom>
          <a:blipFill>
            <a:blip r:embed="rId8"/>
            <a:stretch>
              <a:fillRect l="0" t="0" r="0" b="0"/>
            </a:stretch>
          </a:blipFill>
        </p:spPr>
      </p:sp>
      <p:sp>
        <p:nvSpPr>
          <p:cNvPr name="Freeform 9" id="9"/>
          <p:cNvSpPr/>
          <p:nvPr/>
        </p:nvSpPr>
        <p:spPr>
          <a:xfrm flipH="false" flipV="false" rot="0">
            <a:off x="13875179" y="7426706"/>
            <a:ext cx="1792672" cy="1831594"/>
          </a:xfrm>
          <a:custGeom>
            <a:avLst/>
            <a:gdLst/>
            <a:ahLst/>
            <a:cxnLst/>
            <a:rect r="r" b="b" t="t" l="l"/>
            <a:pathLst>
              <a:path h="1831594" w="1792672">
                <a:moveTo>
                  <a:pt x="0" y="0"/>
                </a:moveTo>
                <a:lnTo>
                  <a:pt x="1792672" y="0"/>
                </a:lnTo>
                <a:lnTo>
                  <a:pt x="1792672" y="1831594"/>
                </a:lnTo>
                <a:lnTo>
                  <a:pt x="0" y="1831594"/>
                </a:lnTo>
                <a:lnTo>
                  <a:pt x="0" y="0"/>
                </a:lnTo>
                <a:close/>
              </a:path>
            </a:pathLst>
          </a:custGeom>
          <a:blipFill>
            <a:blip r:embed="rId9"/>
            <a:stretch>
              <a:fillRect l="0" t="0" r="0" b="0"/>
            </a:stretch>
          </a:blipFill>
        </p:spPr>
      </p:sp>
      <p:sp>
        <p:nvSpPr>
          <p:cNvPr name="Freeform 10" id="10"/>
          <p:cNvSpPr/>
          <p:nvPr/>
        </p:nvSpPr>
        <p:spPr>
          <a:xfrm flipH="false" flipV="false" rot="0">
            <a:off x="11190667" y="7426706"/>
            <a:ext cx="1414906" cy="1831594"/>
          </a:xfrm>
          <a:custGeom>
            <a:avLst/>
            <a:gdLst/>
            <a:ahLst/>
            <a:cxnLst/>
            <a:rect r="r" b="b" t="t" l="l"/>
            <a:pathLst>
              <a:path h="1831594" w="1414906">
                <a:moveTo>
                  <a:pt x="0" y="0"/>
                </a:moveTo>
                <a:lnTo>
                  <a:pt x="1414906" y="0"/>
                </a:lnTo>
                <a:lnTo>
                  <a:pt x="1414906" y="1831594"/>
                </a:lnTo>
                <a:lnTo>
                  <a:pt x="0" y="1831594"/>
                </a:lnTo>
                <a:lnTo>
                  <a:pt x="0" y="0"/>
                </a:lnTo>
                <a:close/>
              </a:path>
            </a:pathLst>
          </a:custGeom>
          <a:blipFill>
            <a:blip r:embed="rId10"/>
            <a:stretch>
              <a:fillRect l="0" t="0" r="0" b="0"/>
            </a:stretch>
          </a:blipFill>
        </p:spPr>
      </p:sp>
      <p:sp>
        <p:nvSpPr>
          <p:cNvPr name="Freeform 11" id="11"/>
          <p:cNvSpPr/>
          <p:nvPr/>
        </p:nvSpPr>
        <p:spPr>
          <a:xfrm flipH="false" flipV="false" rot="0">
            <a:off x="8483260" y="7426706"/>
            <a:ext cx="1437801" cy="1831594"/>
          </a:xfrm>
          <a:custGeom>
            <a:avLst/>
            <a:gdLst/>
            <a:ahLst/>
            <a:cxnLst/>
            <a:rect r="r" b="b" t="t" l="l"/>
            <a:pathLst>
              <a:path h="1831594" w="1437801">
                <a:moveTo>
                  <a:pt x="0" y="0"/>
                </a:moveTo>
                <a:lnTo>
                  <a:pt x="1437801" y="0"/>
                </a:lnTo>
                <a:lnTo>
                  <a:pt x="1437801" y="1831594"/>
                </a:lnTo>
                <a:lnTo>
                  <a:pt x="0" y="1831594"/>
                </a:lnTo>
                <a:lnTo>
                  <a:pt x="0" y="0"/>
                </a:lnTo>
                <a:close/>
              </a:path>
            </a:pathLst>
          </a:custGeom>
          <a:blipFill>
            <a:blip r:embed="rId11"/>
            <a:stretch>
              <a:fillRect l="0" t="0" r="0" b="0"/>
            </a:stretch>
          </a:blipFill>
        </p:spPr>
      </p:sp>
      <p:sp>
        <p:nvSpPr>
          <p:cNvPr name="Freeform 12" id="12"/>
          <p:cNvSpPr/>
          <p:nvPr/>
        </p:nvSpPr>
        <p:spPr>
          <a:xfrm flipH="false" flipV="false" rot="0">
            <a:off x="5780432" y="7426706"/>
            <a:ext cx="1433222" cy="1831594"/>
          </a:xfrm>
          <a:custGeom>
            <a:avLst/>
            <a:gdLst/>
            <a:ahLst/>
            <a:cxnLst/>
            <a:rect r="r" b="b" t="t" l="l"/>
            <a:pathLst>
              <a:path h="1831594" w="1433222">
                <a:moveTo>
                  <a:pt x="0" y="0"/>
                </a:moveTo>
                <a:lnTo>
                  <a:pt x="1433222" y="0"/>
                </a:lnTo>
                <a:lnTo>
                  <a:pt x="1433222" y="1831594"/>
                </a:lnTo>
                <a:lnTo>
                  <a:pt x="0" y="1831594"/>
                </a:lnTo>
                <a:lnTo>
                  <a:pt x="0" y="0"/>
                </a:lnTo>
                <a:close/>
              </a:path>
            </a:pathLst>
          </a:custGeom>
          <a:blipFill>
            <a:blip r:embed="rId12"/>
            <a:stretch>
              <a:fillRect l="0" t="0" r="0" b="0"/>
            </a:stretch>
          </a:blipFill>
        </p:spPr>
      </p:sp>
      <p:sp>
        <p:nvSpPr>
          <p:cNvPr name="Freeform 13" id="13"/>
          <p:cNvSpPr/>
          <p:nvPr/>
        </p:nvSpPr>
        <p:spPr>
          <a:xfrm flipH="false" flipV="false" rot="0">
            <a:off x="2620149" y="7426706"/>
            <a:ext cx="1890677" cy="1831594"/>
          </a:xfrm>
          <a:custGeom>
            <a:avLst/>
            <a:gdLst/>
            <a:ahLst/>
            <a:cxnLst/>
            <a:rect r="r" b="b" t="t" l="l"/>
            <a:pathLst>
              <a:path h="1831594" w="1890677">
                <a:moveTo>
                  <a:pt x="0" y="0"/>
                </a:moveTo>
                <a:lnTo>
                  <a:pt x="1890678" y="0"/>
                </a:lnTo>
                <a:lnTo>
                  <a:pt x="1890678" y="1831594"/>
                </a:lnTo>
                <a:lnTo>
                  <a:pt x="0" y="1831594"/>
                </a:lnTo>
                <a:lnTo>
                  <a:pt x="0" y="0"/>
                </a:lnTo>
                <a:close/>
              </a:path>
            </a:pathLst>
          </a:custGeom>
          <a:blipFill>
            <a:blip r:embed="rId13"/>
            <a:stretch>
              <a:fillRect l="0" t="0" r="0" b="0"/>
            </a:stretch>
          </a:blipFill>
        </p:spPr>
      </p:sp>
      <p:sp>
        <p:nvSpPr>
          <p:cNvPr name="Freeform 14" id="14"/>
          <p:cNvSpPr/>
          <p:nvPr/>
        </p:nvSpPr>
        <p:spPr>
          <a:xfrm flipH="false" flipV="false" rot="0">
            <a:off x="13513035" y="5086664"/>
            <a:ext cx="2154816" cy="1831594"/>
          </a:xfrm>
          <a:custGeom>
            <a:avLst/>
            <a:gdLst/>
            <a:ahLst/>
            <a:cxnLst/>
            <a:rect r="r" b="b" t="t" l="l"/>
            <a:pathLst>
              <a:path h="1831594" w="2154816">
                <a:moveTo>
                  <a:pt x="0" y="0"/>
                </a:moveTo>
                <a:lnTo>
                  <a:pt x="2154816" y="0"/>
                </a:lnTo>
                <a:lnTo>
                  <a:pt x="2154816" y="1831594"/>
                </a:lnTo>
                <a:lnTo>
                  <a:pt x="0" y="1831594"/>
                </a:lnTo>
                <a:lnTo>
                  <a:pt x="0" y="0"/>
                </a:lnTo>
                <a:close/>
              </a:path>
            </a:pathLst>
          </a:custGeom>
          <a:blipFill>
            <a:blip r:embed="rId14"/>
            <a:stretch>
              <a:fillRect l="0" t="0" r="0" b="0"/>
            </a:stretch>
          </a:blipFill>
        </p:spPr>
      </p:sp>
      <p:sp>
        <p:nvSpPr>
          <p:cNvPr name="Freeform 15" id="15"/>
          <p:cNvSpPr/>
          <p:nvPr/>
        </p:nvSpPr>
        <p:spPr>
          <a:xfrm flipH="false" flipV="false" rot="0">
            <a:off x="10547638" y="5086664"/>
            <a:ext cx="1871360" cy="1831594"/>
          </a:xfrm>
          <a:custGeom>
            <a:avLst/>
            <a:gdLst/>
            <a:ahLst/>
            <a:cxnLst/>
            <a:rect r="r" b="b" t="t" l="l"/>
            <a:pathLst>
              <a:path h="1831594" w="1871360">
                <a:moveTo>
                  <a:pt x="0" y="0"/>
                </a:moveTo>
                <a:lnTo>
                  <a:pt x="1871360" y="0"/>
                </a:lnTo>
                <a:lnTo>
                  <a:pt x="1871360" y="1831594"/>
                </a:lnTo>
                <a:lnTo>
                  <a:pt x="0" y="1831594"/>
                </a:lnTo>
                <a:lnTo>
                  <a:pt x="0" y="0"/>
                </a:lnTo>
                <a:close/>
              </a:path>
            </a:pathLst>
          </a:custGeom>
          <a:blipFill>
            <a:blip r:embed="rId15"/>
            <a:stretch>
              <a:fillRect l="0" t="0" r="0" b="0"/>
            </a:stretch>
          </a:blipFill>
        </p:spPr>
      </p:sp>
      <p:sp>
        <p:nvSpPr>
          <p:cNvPr name="Freeform 16" id="16"/>
          <p:cNvSpPr/>
          <p:nvPr/>
        </p:nvSpPr>
        <p:spPr>
          <a:xfrm flipH="false" flipV="false" rot="0">
            <a:off x="7995195" y="5086664"/>
            <a:ext cx="1458406" cy="1831594"/>
          </a:xfrm>
          <a:custGeom>
            <a:avLst/>
            <a:gdLst/>
            <a:ahLst/>
            <a:cxnLst/>
            <a:rect r="r" b="b" t="t" l="l"/>
            <a:pathLst>
              <a:path h="1831594" w="1458406">
                <a:moveTo>
                  <a:pt x="0" y="0"/>
                </a:moveTo>
                <a:lnTo>
                  <a:pt x="1458407" y="0"/>
                </a:lnTo>
                <a:lnTo>
                  <a:pt x="1458407" y="1831594"/>
                </a:lnTo>
                <a:lnTo>
                  <a:pt x="0" y="1831594"/>
                </a:lnTo>
                <a:lnTo>
                  <a:pt x="0" y="0"/>
                </a:lnTo>
                <a:close/>
              </a:path>
            </a:pathLst>
          </a:custGeom>
          <a:blipFill>
            <a:blip r:embed="rId16"/>
            <a:stretch>
              <a:fillRect l="0" t="0" r="0" b="0"/>
            </a:stretch>
          </a:blipFill>
        </p:spPr>
      </p:sp>
      <p:sp>
        <p:nvSpPr>
          <p:cNvPr name="Freeform 17" id="17"/>
          <p:cNvSpPr/>
          <p:nvPr/>
        </p:nvSpPr>
        <p:spPr>
          <a:xfrm flipH="false" flipV="false" rot="0">
            <a:off x="5149697" y="5086664"/>
            <a:ext cx="1751461" cy="1831594"/>
          </a:xfrm>
          <a:custGeom>
            <a:avLst/>
            <a:gdLst/>
            <a:ahLst/>
            <a:cxnLst/>
            <a:rect r="r" b="b" t="t" l="l"/>
            <a:pathLst>
              <a:path h="1831594" w="1751461">
                <a:moveTo>
                  <a:pt x="0" y="0"/>
                </a:moveTo>
                <a:lnTo>
                  <a:pt x="1751462" y="0"/>
                </a:lnTo>
                <a:lnTo>
                  <a:pt x="1751462" y="1831594"/>
                </a:lnTo>
                <a:lnTo>
                  <a:pt x="0" y="1831594"/>
                </a:lnTo>
                <a:lnTo>
                  <a:pt x="0" y="0"/>
                </a:lnTo>
                <a:close/>
              </a:path>
            </a:pathLst>
          </a:custGeom>
          <a:blipFill>
            <a:blip r:embed="rId17"/>
            <a:stretch>
              <a:fillRect l="0" t="0" r="0" b="0"/>
            </a:stretch>
          </a:blipFill>
        </p:spPr>
      </p:sp>
      <p:sp>
        <p:nvSpPr>
          <p:cNvPr name="Freeform 18" id="18"/>
          <p:cNvSpPr/>
          <p:nvPr/>
        </p:nvSpPr>
        <p:spPr>
          <a:xfrm flipH="false" flipV="false" rot="0">
            <a:off x="2620149" y="5086664"/>
            <a:ext cx="1435512" cy="1831594"/>
          </a:xfrm>
          <a:custGeom>
            <a:avLst/>
            <a:gdLst/>
            <a:ahLst/>
            <a:cxnLst/>
            <a:rect r="r" b="b" t="t" l="l"/>
            <a:pathLst>
              <a:path h="1831594" w="1435512">
                <a:moveTo>
                  <a:pt x="0" y="0"/>
                </a:moveTo>
                <a:lnTo>
                  <a:pt x="1435512" y="0"/>
                </a:lnTo>
                <a:lnTo>
                  <a:pt x="1435512" y="1831594"/>
                </a:lnTo>
                <a:lnTo>
                  <a:pt x="0" y="1831594"/>
                </a:lnTo>
                <a:lnTo>
                  <a:pt x="0" y="0"/>
                </a:lnTo>
                <a:close/>
              </a:path>
            </a:pathLst>
          </a:custGeom>
          <a:blipFill>
            <a:blip r:embed="rId18"/>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
        <p:nvSpPr>
          <p:cNvPr name="Freeform 4" id="4"/>
          <p:cNvSpPr/>
          <p:nvPr/>
        </p:nvSpPr>
        <p:spPr>
          <a:xfrm flipH="false" flipV="false" rot="0">
            <a:off x="4662886" y="630418"/>
            <a:ext cx="8962228" cy="9026164"/>
          </a:xfrm>
          <a:custGeom>
            <a:avLst/>
            <a:gdLst/>
            <a:ahLst/>
            <a:cxnLst/>
            <a:rect r="r" b="b" t="t" l="l"/>
            <a:pathLst>
              <a:path h="9026164" w="8962228">
                <a:moveTo>
                  <a:pt x="0" y="0"/>
                </a:moveTo>
                <a:lnTo>
                  <a:pt x="8962228" y="0"/>
                </a:lnTo>
                <a:lnTo>
                  <a:pt x="8962228" y="9026164"/>
                </a:lnTo>
                <a:lnTo>
                  <a:pt x="0" y="902616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5599298" y="3545855"/>
            <a:ext cx="7089405" cy="3071784"/>
          </a:xfrm>
          <a:prstGeom prst="rect">
            <a:avLst/>
          </a:prstGeom>
        </p:spPr>
        <p:txBody>
          <a:bodyPr anchor="t" rtlCol="false" tIns="0" lIns="0" bIns="0" rIns="0">
            <a:spAutoFit/>
          </a:bodyPr>
          <a:lstStyle/>
          <a:p>
            <a:pPr algn="ctr" marL="0" indent="0" lvl="0">
              <a:lnSpc>
                <a:spcPts val="8208"/>
              </a:lnSpc>
              <a:spcBef>
                <a:spcPct val="0"/>
              </a:spcBef>
            </a:pPr>
            <a:r>
              <a:rPr lang="en-US" sz="5863">
                <a:solidFill>
                  <a:srgbClr val="FFFFFF"/>
                </a:solidFill>
                <a:latin typeface="HK Modular"/>
              </a:rPr>
              <a:t>What Chatgtp is not...</a:t>
            </a:r>
          </a:p>
        </p:txBody>
      </p:sp>
      <p:sp>
        <p:nvSpPr>
          <p:cNvPr name="Freeform 6" id="6"/>
          <p:cNvSpPr/>
          <p:nvPr/>
        </p:nvSpPr>
        <p:spPr>
          <a:xfrm flipH="false" flipV="false" rot="0">
            <a:off x="-571205" y="4256076"/>
            <a:ext cx="6170503" cy="6304473"/>
          </a:xfrm>
          <a:custGeom>
            <a:avLst/>
            <a:gdLst/>
            <a:ahLst/>
            <a:cxnLst/>
            <a:rect r="r" b="b" t="t" l="l"/>
            <a:pathLst>
              <a:path h="6304473" w="6170503">
                <a:moveTo>
                  <a:pt x="0" y="0"/>
                </a:moveTo>
                <a:lnTo>
                  <a:pt x="6170503" y="0"/>
                </a:lnTo>
                <a:lnTo>
                  <a:pt x="6170503" y="6304472"/>
                </a:lnTo>
                <a:lnTo>
                  <a:pt x="0" y="6304472"/>
                </a:lnTo>
                <a:lnTo>
                  <a:pt x="0" y="0"/>
                </a:lnTo>
                <a:close/>
              </a:path>
            </a:pathLst>
          </a:custGeom>
          <a:blipFill>
            <a:blip r:embed="rId6"/>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411331" y="-811669"/>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4"/>
            <a:stretch>
              <a:fillRect l="0" t="0" r="0" b="0"/>
            </a:stretch>
          </a:blipFill>
        </p:spPr>
      </p:sp>
      <p:grpSp>
        <p:nvGrpSpPr>
          <p:cNvPr name="Group 4" id="4"/>
          <p:cNvGrpSpPr/>
          <p:nvPr/>
        </p:nvGrpSpPr>
        <p:grpSpPr>
          <a:xfrm rot="0">
            <a:off x="3657503" y="3212670"/>
            <a:ext cx="10972994" cy="3895796"/>
            <a:chOff x="0" y="0"/>
            <a:chExt cx="14630659" cy="5194395"/>
          </a:xfrm>
        </p:grpSpPr>
        <p:sp>
          <p:nvSpPr>
            <p:cNvPr name="Freeform 5" id="5"/>
            <p:cNvSpPr/>
            <p:nvPr/>
          </p:nvSpPr>
          <p:spPr>
            <a:xfrm flipH="false" flipV="false" rot="0">
              <a:off x="0" y="0"/>
              <a:ext cx="14630659" cy="5194395"/>
            </a:xfrm>
            <a:custGeom>
              <a:avLst/>
              <a:gdLst/>
              <a:ahLst/>
              <a:cxnLst/>
              <a:rect r="r" b="b" t="t" l="l"/>
              <a:pathLst>
                <a:path h="5194395" w="14630659">
                  <a:moveTo>
                    <a:pt x="0" y="0"/>
                  </a:moveTo>
                  <a:lnTo>
                    <a:pt x="14630659" y="0"/>
                  </a:lnTo>
                  <a:lnTo>
                    <a:pt x="14630659" y="5194395"/>
                  </a:lnTo>
                  <a:lnTo>
                    <a:pt x="0" y="5194395"/>
                  </a:lnTo>
                  <a:lnTo>
                    <a:pt x="0" y="0"/>
                  </a:lnTo>
                  <a:close/>
                </a:path>
              </a:pathLst>
            </a:custGeom>
            <a:blipFill>
              <a:blip r:embed="rId5">
                <a:extLst>
                  <a:ext uri="{96DAC541-7B7A-43D3-8B79-37D633B846F1}">
                    <asvg:svgBlip xmlns:asvg="http://schemas.microsoft.com/office/drawing/2016/SVG/main" r:embed="rId6"/>
                  </a:ext>
                </a:extLst>
              </a:blip>
              <a:stretch>
                <a:fillRect l="-22088" t="0" r="-22088" b="0"/>
              </a:stretch>
            </a:blipFill>
            <a:ln cap="sq">
              <a:noFill/>
              <a:prstDash val="solid"/>
              <a:miter/>
            </a:ln>
          </p:spPr>
        </p:sp>
        <p:sp>
          <p:nvSpPr>
            <p:cNvPr name="TextBox 6" id="6"/>
            <p:cNvSpPr txBox="true"/>
            <p:nvPr/>
          </p:nvSpPr>
          <p:spPr>
            <a:xfrm rot="0">
              <a:off x="514023" y="1298644"/>
              <a:ext cx="13602613" cy="2471099"/>
            </a:xfrm>
            <a:prstGeom prst="rect">
              <a:avLst/>
            </a:prstGeom>
          </p:spPr>
          <p:txBody>
            <a:bodyPr anchor="t" rtlCol="false" tIns="0" lIns="0" bIns="0" rIns="0">
              <a:spAutoFit/>
            </a:bodyPr>
            <a:lstStyle/>
            <a:p>
              <a:pPr algn="ctr" marL="0" indent="0" lvl="0">
                <a:lnSpc>
                  <a:spcPts val="4717"/>
                </a:lnSpc>
                <a:spcBef>
                  <a:spcPct val="0"/>
                </a:spcBef>
              </a:pPr>
              <a:r>
                <a:rPr lang="en-US" sz="4764">
                  <a:solidFill>
                    <a:srgbClr val="FFFFFF"/>
                  </a:solidFill>
                  <a:latin typeface="Tomorrow"/>
                </a:rPr>
                <a:t>IT WILL NOT COOK FOR YOU, OR MAKE COFFEE, OR CLEAN UP YOUR MESS...   </a:t>
              </a:r>
            </a:p>
          </p:txBody>
        </p:sp>
      </p:grpSp>
      <p:sp>
        <p:nvSpPr>
          <p:cNvPr name="TextBox 7" id="7"/>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sp>
        <p:nvSpPr>
          <p:cNvPr name="TextBox 8" id="8"/>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67096D">
                <a:alpha val="100000"/>
              </a:srgbClr>
            </a:gs>
            <a:gs pos="50000">
              <a:srgbClr val="240753">
                <a:alpha val="100000"/>
              </a:srgbClr>
            </a:gs>
            <a:gs pos="100000">
              <a:srgbClr val="2A053D">
                <a:alpha val="100000"/>
              </a:srgbClr>
            </a:gs>
          </a:gsLst>
          <a:path path="circle">
            <a:fillToRect l="0" r="100000" t="0" b="100000"/>
          </a:path>
          <a:tileRect r="0" l="-100000" b="0" t="-100000"/>
        </a:gradFill>
      </p:bgPr>
    </p:bg>
    <p:spTree>
      <p:nvGrpSpPr>
        <p:cNvPr id="1" name=""/>
        <p:cNvGrpSpPr/>
        <p:nvPr/>
      </p:nvGrpSpPr>
      <p:grpSpPr>
        <a:xfrm>
          <a:off x="0" y="0"/>
          <a:ext cx="0" cy="0"/>
          <a:chOff x="0" y="0"/>
          <a:chExt cx="0" cy="0"/>
        </a:xfrm>
      </p:grpSpPr>
      <p:sp>
        <p:nvSpPr>
          <p:cNvPr name="Freeform 2" id="2"/>
          <p:cNvSpPr/>
          <p:nvPr/>
        </p:nvSpPr>
        <p:spPr>
          <a:xfrm flipH="false" flipV="false" rot="0">
            <a:off x="-671103" y="-3497285"/>
            <a:ext cx="11749288" cy="13926958"/>
          </a:xfrm>
          <a:custGeom>
            <a:avLst/>
            <a:gdLst/>
            <a:ahLst/>
            <a:cxnLst/>
            <a:rect r="r" b="b" t="t" l="l"/>
            <a:pathLst>
              <a:path h="13926958" w="11749288">
                <a:moveTo>
                  <a:pt x="0" y="0"/>
                </a:moveTo>
                <a:lnTo>
                  <a:pt x="11749288" y="0"/>
                </a:lnTo>
                <a:lnTo>
                  <a:pt x="11749288" y="13926958"/>
                </a:lnTo>
                <a:lnTo>
                  <a:pt x="0" y="13926958"/>
                </a:lnTo>
                <a:lnTo>
                  <a:pt x="0" y="0"/>
                </a:lnTo>
                <a:close/>
              </a:path>
            </a:pathLst>
          </a:custGeom>
          <a:blipFill>
            <a:blip r:embed="rId2">
              <a:alphaModFix amt="32999"/>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1921" y="1028700"/>
            <a:ext cx="1037426" cy="1037426"/>
          </a:xfrm>
          <a:custGeom>
            <a:avLst/>
            <a:gdLst/>
            <a:ahLst/>
            <a:cxnLst/>
            <a:rect r="r" b="b" t="t" l="l"/>
            <a:pathLst>
              <a:path h="1037426" w="1037426">
                <a:moveTo>
                  <a:pt x="0" y="0"/>
                </a:moveTo>
                <a:lnTo>
                  <a:pt x="1037425" y="0"/>
                </a:lnTo>
                <a:lnTo>
                  <a:pt x="1037425" y="1037426"/>
                </a:lnTo>
                <a:lnTo>
                  <a:pt x="0" y="1037426"/>
                </a:lnTo>
                <a:lnTo>
                  <a:pt x="0" y="0"/>
                </a:lnTo>
                <a:close/>
              </a:path>
            </a:pathLst>
          </a:custGeom>
          <a:blipFill>
            <a:blip r:embed="rId4"/>
            <a:stretch>
              <a:fillRect l="0" t="0" r="0" b="0"/>
            </a:stretch>
          </a:blipFill>
        </p:spPr>
      </p:sp>
      <p:sp>
        <p:nvSpPr>
          <p:cNvPr name="Freeform 4" id="4"/>
          <p:cNvSpPr/>
          <p:nvPr/>
        </p:nvSpPr>
        <p:spPr>
          <a:xfrm flipH="false" flipV="false" rot="0">
            <a:off x="5801136" y="2583822"/>
            <a:ext cx="6685727" cy="5119357"/>
          </a:xfrm>
          <a:custGeom>
            <a:avLst/>
            <a:gdLst/>
            <a:ahLst/>
            <a:cxnLst/>
            <a:rect r="r" b="b" t="t" l="l"/>
            <a:pathLst>
              <a:path h="5119357" w="6685727">
                <a:moveTo>
                  <a:pt x="0" y="0"/>
                </a:moveTo>
                <a:lnTo>
                  <a:pt x="6685728" y="0"/>
                </a:lnTo>
                <a:lnTo>
                  <a:pt x="6685728" y="5119356"/>
                </a:lnTo>
                <a:lnTo>
                  <a:pt x="0" y="5119356"/>
                </a:lnTo>
                <a:lnTo>
                  <a:pt x="0" y="0"/>
                </a:lnTo>
                <a:close/>
              </a:path>
            </a:pathLst>
          </a:custGeom>
          <a:blipFill>
            <a:blip r:embed="rId5"/>
            <a:stretch>
              <a:fillRect l="0" t="0" r="0" b="0"/>
            </a:stretch>
          </a:blipFill>
        </p:spPr>
      </p:sp>
      <p:sp>
        <p:nvSpPr>
          <p:cNvPr name="TextBox 5" id="5"/>
          <p:cNvSpPr txBox="true"/>
          <p:nvPr/>
        </p:nvSpPr>
        <p:spPr>
          <a:xfrm rot="0">
            <a:off x="2254557" y="1141533"/>
            <a:ext cx="15004743" cy="713385"/>
          </a:xfrm>
          <a:prstGeom prst="rect">
            <a:avLst/>
          </a:prstGeom>
        </p:spPr>
        <p:txBody>
          <a:bodyPr anchor="t" rtlCol="false" tIns="0" lIns="0" bIns="0" rIns="0">
            <a:spAutoFit/>
          </a:bodyPr>
          <a:lstStyle/>
          <a:p>
            <a:pPr marL="0" indent="0" lvl="0">
              <a:lnSpc>
                <a:spcPts val="5829"/>
              </a:lnSpc>
              <a:spcBef>
                <a:spcPct val="0"/>
              </a:spcBef>
            </a:pPr>
            <a:r>
              <a:rPr lang="en-US" sz="4163">
                <a:solidFill>
                  <a:srgbClr val="FFFFFF"/>
                </a:solidFill>
                <a:latin typeface="HK Modular"/>
              </a:rPr>
              <a:t>what Chatgtp is not...</a:t>
            </a:r>
          </a:p>
        </p:txBody>
      </p:sp>
      <p:sp>
        <p:nvSpPr>
          <p:cNvPr name="TextBox 6" id="6"/>
          <p:cNvSpPr txBox="true"/>
          <p:nvPr/>
        </p:nvSpPr>
        <p:spPr>
          <a:xfrm rot="0">
            <a:off x="9777739" y="2892471"/>
            <a:ext cx="6496709" cy="573723"/>
          </a:xfrm>
          <a:prstGeom prst="rect">
            <a:avLst/>
          </a:prstGeom>
        </p:spPr>
        <p:txBody>
          <a:bodyPr anchor="t" rtlCol="false" tIns="0" lIns="0" bIns="0" rIns="0">
            <a:spAutoFit/>
          </a:bodyPr>
          <a:lstStyle/>
          <a:p>
            <a:pPr algn="ctr">
              <a:lnSpc>
                <a:spcPts val="4697"/>
              </a:lnSpc>
              <a:spcBef>
                <a:spcPct val="0"/>
              </a:spcBef>
            </a:pPr>
          </a:p>
        </p:txBody>
      </p:sp>
      <p:grpSp>
        <p:nvGrpSpPr>
          <p:cNvPr name="Group 7" id="7"/>
          <p:cNvGrpSpPr/>
          <p:nvPr/>
        </p:nvGrpSpPr>
        <p:grpSpPr>
          <a:xfrm rot="0">
            <a:off x="6235276" y="8150853"/>
            <a:ext cx="5817447" cy="1432546"/>
            <a:chOff x="0" y="0"/>
            <a:chExt cx="7756596" cy="1910062"/>
          </a:xfrm>
        </p:grpSpPr>
        <p:sp>
          <p:nvSpPr>
            <p:cNvPr name="Freeform 8" id="8"/>
            <p:cNvSpPr/>
            <p:nvPr/>
          </p:nvSpPr>
          <p:spPr>
            <a:xfrm flipH="false" flipV="false" rot="0">
              <a:off x="0" y="0"/>
              <a:ext cx="7756596" cy="1910062"/>
            </a:xfrm>
            <a:custGeom>
              <a:avLst/>
              <a:gdLst/>
              <a:ahLst/>
              <a:cxnLst/>
              <a:rect r="r" b="b" t="t" l="l"/>
              <a:pathLst>
                <a:path h="1910062" w="7756596">
                  <a:moveTo>
                    <a:pt x="0" y="0"/>
                  </a:moveTo>
                  <a:lnTo>
                    <a:pt x="7756596" y="0"/>
                  </a:lnTo>
                  <a:lnTo>
                    <a:pt x="7756596" y="1910062"/>
                  </a:lnTo>
                  <a:lnTo>
                    <a:pt x="0" y="191006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9" id="9"/>
            <p:cNvSpPr txBox="true"/>
            <p:nvPr/>
          </p:nvSpPr>
          <p:spPr>
            <a:xfrm rot="0">
              <a:off x="272515" y="690667"/>
              <a:ext cx="7211567" cy="464101"/>
            </a:xfrm>
            <a:prstGeom prst="rect">
              <a:avLst/>
            </a:prstGeom>
          </p:spPr>
          <p:txBody>
            <a:bodyPr anchor="t" rtlCol="false" tIns="0" lIns="0" bIns="0" rIns="0">
              <a:spAutoFit/>
            </a:bodyPr>
            <a:lstStyle/>
            <a:p>
              <a:pPr algn="ctr" marL="0" indent="0" lvl="0">
                <a:lnSpc>
                  <a:spcPts val="2500"/>
                </a:lnSpc>
                <a:spcBef>
                  <a:spcPct val="0"/>
                </a:spcBef>
              </a:pPr>
              <a:r>
                <a:rPr lang="en-US" sz="2526">
                  <a:solidFill>
                    <a:srgbClr val="FFFFFF"/>
                  </a:solidFill>
                  <a:latin typeface="Tomorrow"/>
                </a:rPr>
                <a:t>THAT DOES NOT COMPUTE...!</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DAFzgEvgbK8</dc:identifier>
  <dcterms:modified xsi:type="dcterms:W3CDTF">2011-08-01T06:04:30Z</dcterms:modified>
  <cp:revision>1</cp:revision>
  <dc:title>Artificial intelligence to Enhance Language Skills Presentation in Blue and Purple 3D Modern Style</dc:title>
</cp:coreProperties>
</file>