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0"/>
  </p:notesMasterIdLst>
  <p:sldIdLst>
    <p:sldId id="257" r:id="rId2"/>
    <p:sldId id="259" r:id="rId3"/>
    <p:sldId id="261" r:id="rId4"/>
    <p:sldId id="260" r:id="rId5"/>
    <p:sldId id="264" r:id="rId6"/>
    <p:sldId id="265" r:id="rId7"/>
    <p:sldId id="266" r:id="rId8"/>
    <p:sldId id="262" r:id="rId9"/>
    <p:sldId id="267" r:id="rId10"/>
    <p:sldId id="263"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8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63779-8DE5-40A0-9A0E-E0EB6F57DC17}"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41D3C-9663-4B10-8781-96F55EA8969C}" type="slidenum">
              <a:rPr lang="en-US" smtClean="0"/>
              <a:t>‹#›</a:t>
            </a:fld>
            <a:endParaRPr lang="en-US"/>
          </a:p>
        </p:txBody>
      </p:sp>
    </p:spTree>
    <p:extLst>
      <p:ext uri="{BB962C8B-B14F-4D97-AF65-F5344CB8AC3E}">
        <p14:creationId xmlns:p14="http://schemas.microsoft.com/office/powerpoint/2010/main" val="273699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data is currently not available since the quarter just ended. </a:t>
            </a:r>
          </a:p>
        </p:txBody>
      </p:sp>
      <p:sp>
        <p:nvSpPr>
          <p:cNvPr id="4" name="Slide Number Placeholder 3"/>
          <p:cNvSpPr>
            <a:spLocks noGrp="1"/>
          </p:cNvSpPr>
          <p:nvPr>
            <p:ph type="sldNum" sz="quarter" idx="5"/>
          </p:nvPr>
        </p:nvSpPr>
        <p:spPr/>
        <p:txBody>
          <a:bodyPr/>
          <a:lstStyle/>
          <a:p>
            <a:fld id="{82241D3C-9663-4B10-8781-96F55EA8969C}" type="slidenum">
              <a:rPr lang="en-US" smtClean="0"/>
              <a:t>3</a:t>
            </a:fld>
            <a:endParaRPr lang="en-US"/>
          </a:p>
        </p:txBody>
      </p:sp>
    </p:spTree>
    <p:extLst>
      <p:ext uri="{BB962C8B-B14F-4D97-AF65-F5344CB8AC3E}">
        <p14:creationId xmlns:p14="http://schemas.microsoft.com/office/powerpoint/2010/main" val="390159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Institutionalized- substance abuse, incarcerated, mental health</a:t>
            </a:r>
          </a:p>
        </p:txBody>
      </p:sp>
      <p:sp>
        <p:nvSpPr>
          <p:cNvPr id="4" name="Slide Number Placeholder 3"/>
          <p:cNvSpPr>
            <a:spLocks noGrp="1"/>
          </p:cNvSpPr>
          <p:nvPr>
            <p:ph type="sldNum" sz="quarter" idx="5"/>
          </p:nvPr>
        </p:nvSpPr>
        <p:spPr/>
        <p:txBody>
          <a:bodyPr/>
          <a:lstStyle/>
          <a:p>
            <a:fld id="{82241D3C-9663-4B10-8781-96F55EA8969C}" type="slidenum">
              <a:rPr lang="en-US" smtClean="0"/>
              <a:t>5</a:t>
            </a:fld>
            <a:endParaRPr lang="en-US"/>
          </a:p>
        </p:txBody>
      </p:sp>
    </p:spTree>
    <p:extLst>
      <p:ext uri="{BB962C8B-B14F-4D97-AF65-F5344CB8AC3E}">
        <p14:creationId xmlns:p14="http://schemas.microsoft.com/office/powerpoint/2010/main" val="247233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41D3C-9663-4B10-8781-96F55EA8969C}" type="slidenum">
              <a:rPr lang="en-US" smtClean="0"/>
              <a:t>8</a:t>
            </a:fld>
            <a:endParaRPr lang="en-US"/>
          </a:p>
        </p:txBody>
      </p:sp>
    </p:spTree>
    <p:extLst>
      <p:ext uri="{BB962C8B-B14F-4D97-AF65-F5344CB8AC3E}">
        <p14:creationId xmlns:p14="http://schemas.microsoft.com/office/powerpoint/2010/main" val="3130868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1/10/2024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elly@scworkforceboard.org" TargetMode="External"/><Relationship Id="rId2" Type="http://schemas.openxmlformats.org/officeDocument/2006/relationships/hyperlink" Target="mailto:erin@scworkforceboard.org" TargetMode="Externa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sz="4800" dirty="0"/>
              <a:t>Oklahoma Works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sz="2000" dirty="0"/>
              <a:t>Innovative Staffing Solutions</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687546B8-EAF1-4D3E-B14C-50C31BECEB3C}"/>
              </a:ext>
            </a:extLst>
          </p:cNvPr>
          <p:cNvPicPr>
            <a:picLocks noChangeAspect="1"/>
          </p:cNvPicPr>
          <p:nvPr/>
        </p:nvPicPr>
        <p:blipFill rotWithShape="1">
          <a:blip r:embed="rId2">
            <a:extLst>
              <a:ext uri="{28A0092B-C50C-407E-A947-70E740481C1C}">
                <a14:useLocalDpi xmlns:a14="http://schemas.microsoft.com/office/drawing/2010/main" val="0"/>
              </a:ext>
            </a:extLst>
          </a:blip>
          <a:srcRect l="12655" r="12984"/>
          <a:stretch/>
        </p:blipFill>
        <p:spPr>
          <a:xfrm>
            <a:off x="5523722" y="2744197"/>
            <a:ext cx="6359648" cy="3881199"/>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FF09-C055-4C64-9695-B541CAF1D649}"/>
              </a:ext>
            </a:extLst>
          </p:cNvPr>
          <p:cNvSpPr>
            <a:spLocks noGrp="1"/>
          </p:cNvSpPr>
          <p:nvPr>
            <p:ph type="title"/>
          </p:nvPr>
        </p:nvSpPr>
        <p:spPr/>
        <p:txBody>
          <a:bodyPr/>
          <a:lstStyle/>
          <a:p>
            <a:r>
              <a:rPr lang="en-US" dirty="0"/>
              <a:t>How to Capture the incoming workforce </a:t>
            </a:r>
          </a:p>
        </p:txBody>
      </p:sp>
      <p:sp>
        <p:nvSpPr>
          <p:cNvPr id="3" name="Content Placeholder 2">
            <a:extLst>
              <a:ext uri="{FF2B5EF4-FFF2-40B4-BE49-F238E27FC236}">
                <a16:creationId xmlns:a16="http://schemas.microsoft.com/office/drawing/2014/main" id="{B9BC4452-36CA-4613-889A-8E4157EDE4F1}"/>
              </a:ext>
            </a:extLst>
          </p:cNvPr>
          <p:cNvSpPr>
            <a:spLocks noGrp="1"/>
          </p:cNvSpPr>
          <p:nvPr>
            <p:ph idx="1"/>
          </p:nvPr>
        </p:nvSpPr>
        <p:spPr/>
        <p:txBody>
          <a:bodyPr/>
          <a:lstStyle/>
          <a:p>
            <a:r>
              <a:rPr lang="en-US" dirty="0"/>
              <a:t>Engage local schools </a:t>
            </a:r>
          </a:p>
          <a:p>
            <a:pPr lvl="1"/>
            <a:r>
              <a:rPr lang="en-US" dirty="0"/>
              <a:t>Highlight career paths for all educational paths </a:t>
            </a:r>
          </a:p>
          <a:p>
            <a:pPr lvl="2"/>
            <a:r>
              <a:rPr lang="en-US" dirty="0"/>
              <a:t>on-the-job training, career tech, college, etc. </a:t>
            </a:r>
          </a:p>
          <a:p>
            <a:r>
              <a:rPr lang="en-US" dirty="0"/>
              <a:t>Develop a captivating culture</a:t>
            </a:r>
          </a:p>
          <a:p>
            <a:pPr lvl="1"/>
            <a:r>
              <a:rPr lang="en-US" dirty="0"/>
              <a:t>Creative job descriptions and postings</a:t>
            </a:r>
          </a:p>
          <a:p>
            <a:pPr lvl="1"/>
            <a:r>
              <a:rPr lang="en-US" dirty="0"/>
              <a:t>Highlight employee testimonials</a:t>
            </a:r>
          </a:p>
          <a:p>
            <a:pPr lvl="1"/>
            <a:r>
              <a:rPr lang="en-US" dirty="0"/>
              <a:t>Promote positive, forward thinking atmosphere</a:t>
            </a:r>
          </a:p>
          <a:p>
            <a:r>
              <a:rPr lang="en-US" dirty="0"/>
              <a:t>Social media</a:t>
            </a:r>
          </a:p>
        </p:txBody>
      </p:sp>
      <p:pic>
        <p:nvPicPr>
          <p:cNvPr id="4" name="Picture 3">
            <a:extLst>
              <a:ext uri="{FF2B5EF4-FFF2-40B4-BE49-F238E27FC236}">
                <a16:creationId xmlns:a16="http://schemas.microsoft.com/office/drawing/2014/main" id="{673F42F9-49CD-4B1E-99A6-175BCE35842D}"/>
              </a:ext>
            </a:extLst>
          </p:cNvPr>
          <p:cNvPicPr>
            <a:picLocks noChangeAspect="1"/>
          </p:cNvPicPr>
          <p:nvPr/>
        </p:nvPicPr>
        <p:blipFill rotWithShape="1">
          <a:blip r:embed="rId2"/>
          <a:srcRect b="7493"/>
          <a:stretch/>
        </p:blipFill>
        <p:spPr>
          <a:xfrm>
            <a:off x="6619777" y="2747241"/>
            <a:ext cx="4567627" cy="2823648"/>
          </a:xfrm>
          <a:prstGeom prst="rect">
            <a:avLst/>
          </a:prstGeom>
        </p:spPr>
      </p:pic>
    </p:spTree>
    <p:extLst>
      <p:ext uri="{BB962C8B-B14F-4D97-AF65-F5344CB8AC3E}">
        <p14:creationId xmlns:p14="http://schemas.microsoft.com/office/powerpoint/2010/main" val="271624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71DE-3BD4-4FC6-9ED2-CE04B26A423A}"/>
              </a:ext>
            </a:extLst>
          </p:cNvPr>
          <p:cNvSpPr>
            <a:spLocks noGrp="1"/>
          </p:cNvSpPr>
          <p:nvPr>
            <p:ph type="title"/>
          </p:nvPr>
        </p:nvSpPr>
        <p:spPr/>
        <p:txBody>
          <a:bodyPr/>
          <a:lstStyle/>
          <a:p>
            <a:r>
              <a:rPr lang="en-US" dirty="0"/>
              <a:t>Workforce Tools to help Employers</a:t>
            </a:r>
          </a:p>
        </p:txBody>
      </p:sp>
      <p:pic>
        <p:nvPicPr>
          <p:cNvPr id="4" name="Picture 3">
            <a:extLst>
              <a:ext uri="{FF2B5EF4-FFF2-40B4-BE49-F238E27FC236}">
                <a16:creationId xmlns:a16="http://schemas.microsoft.com/office/drawing/2014/main" id="{DCDCE647-AB76-412C-92E2-DB0EFCEA7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861" y="2715206"/>
            <a:ext cx="4107883" cy="2351315"/>
          </a:xfrm>
          <a:prstGeom prst="rect">
            <a:avLst/>
          </a:prstGeom>
        </p:spPr>
      </p:pic>
      <p:pic>
        <p:nvPicPr>
          <p:cNvPr id="5" name="Picture 4">
            <a:extLst>
              <a:ext uri="{FF2B5EF4-FFF2-40B4-BE49-F238E27FC236}">
                <a16:creationId xmlns:a16="http://schemas.microsoft.com/office/drawing/2014/main" id="{CF190269-4CBF-4F42-9D2C-82129548C643}"/>
              </a:ext>
            </a:extLst>
          </p:cNvPr>
          <p:cNvPicPr>
            <a:picLocks noChangeAspect="1"/>
          </p:cNvPicPr>
          <p:nvPr/>
        </p:nvPicPr>
        <p:blipFill>
          <a:blip r:embed="rId3"/>
          <a:stretch>
            <a:fillRect/>
          </a:stretch>
        </p:blipFill>
        <p:spPr>
          <a:xfrm>
            <a:off x="8063594" y="2435289"/>
            <a:ext cx="1941088" cy="2788697"/>
          </a:xfrm>
          <a:prstGeom prst="rect">
            <a:avLst/>
          </a:prstGeom>
        </p:spPr>
      </p:pic>
    </p:spTree>
    <p:extLst>
      <p:ext uri="{BB962C8B-B14F-4D97-AF65-F5344CB8AC3E}">
        <p14:creationId xmlns:p14="http://schemas.microsoft.com/office/powerpoint/2010/main" val="287994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44E9-D7DE-4934-BD58-D213AF639148}"/>
              </a:ext>
            </a:extLst>
          </p:cNvPr>
          <p:cNvSpPr>
            <a:spLocks noGrp="1"/>
          </p:cNvSpPr>
          <p:nvPr>
            <p:ph type="title"/>
          </p:nvPr>
        </p:nvSpPr>
        <p:spPr/>
        <p:txBody>
          <a:bodyPr/>
          <a:lstStyle/>
          <a:p>
            <a:r>
              <a:rPr lang="en-US" dirty="0"/>
              <a:t>Oklahoma’s Local Workforce Boards </a:t>
            </a:r>
          </a:p>
        </p:txBody>
      </p:sp>
      <p:pic>
        <p:nvPicPr>
          <p:cNvPr id="4" name="Content Placeholder 3">
            <a:extLst>
              <a:ext uri="{FF2B5EF4-FFF2-40B4-BE49-F238E27FC236}">
                <a16:creationId xmlns:a16="http://schemas.microsoft.com/office/drawing/2014/main" id="{775589F8-03FA-4082-BA09-D2467FE7BB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8583" y="2121707"/>
            <a:ext cx="8574833" cy="4099021"/>
          </a:xfrm>
          <a:prstGeom prst="rect">
            <a:avLst/>
          </a:prstGeom>
        </p:spPr>
      </p:pic>
    </p:spTree>
    <p:extLst>
      <p:ext uri="{BB962C8B-B14F-4D97-AF65-F5344CB8AC3E}">
        <p14:creationId xmlns:p14="http://schemas.microsoft.com/office/powerpoint/2010/main" val="421612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BC71-1E3D-4A2D-8ED5-CCD4AA04FE6D}"/>
              </a:ext>
            </a:extLst>
          </p:cNvPr>
          <p:cNvSpPr>
            <a:spLocks noGrp="1"/>
          </p:cNvSpPr>
          <p:nvPr>
            <p:ph type="title"/>
          </p:nvPr>
        </p:nvSpPr>
        <p:spPr/>
        <p:txBody>
          <a:bodyPr/>
          <a:lstStyle/>
          <a:p>
            <a:r>
              <a:rPr lang="en-US" dirty="0"/>
              <a:t>On-the-job Training</a:t>
            </a:r>
          </a:p>
        </p:txBody>
      </p:sp>
      <p:sp>
        <p:nvSpPr>
          <p:cNvPr id="3" name="Content Placeholder 2">
            <a:extLst>
              <a:ext uri="{FF2B5EF4-FFF2-40B4-BE49-F238E27FC236}">
                <a16:creationId xmlns:a16="http://schemas.microsoft.com/office/drawing/2014/main" id="{564D8C73-77C3-4824-91BA-E1D70A0A3159}"/>
              </a:ext>
            </a:extLst>
          </p:cNvPr>
          <p:cNvSpPr>
            <a:spLocks noGrp="1"/>
          </p:cNvSpPr>
          <p:nvPr>
            <p:ph idx="1"/>
          </p:nvPr>
        </p:nvSpPr>
        <p:spPr/>
        <p:txBody>
          <a:bodyPr/>
          <a:lstStyle/>
          <a:p>
            <a:r>
              <a:rPr lang="en-US" sz="2800" dirty="0"/>
              <a:t>Provides participant with knowledge or skills essential to the full and adequate performance of the job</a:t>
            </a:r>
          </a:p>
          <a:p>
            <a:r>
              <a:rPr lang="en-US" sz="2800" dirty="0"/>
              <a:t>Provides reimbursement to the employer, typically up to 50 percent of the wage rate of the participant, for the costs of providing the training and additional supervision related to the OJT. </a:t>
            </a:r>
          </a:p>
          <a:p>
            <a:endParaRPr lang="en-US" dirty="0"/>
          </a:p>
        </p:txBody>
      </p:sp>
    </p:spTree>
    <p:extLst>
      <p:ext uri="{BB962C8B-B14F-4D97-AF65-F5344CB8AC3E}">
        <p14:creationId xmlns:p14="http://schemas.microsoft.com/office/powerpoint/2010/main" val="127683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549A-7CEC-4DBF-BD31-C658D637CBB7}"/>
              </a:ext>
            </a:extLst>
          </p:cNvPr>
          <p:cNvSpPr>
            <a:spLocks noGrp="1"/>
          </p:cNvSpPr>
          <p:nvPr>
            <p:ph type="title"/>
          </p:nvPr>
        </p:nvSpPr>
        <p:spPr/>
        <p:txBody>
          <a:bodyPr/>
          <a:lstStyle/>
          <a:p>
            <a:r>
              <a:rPr lang="en-US" dirty="0"/>
              <a:t>Work Experience</a:t>
            </a:r>
          </a:p>
        </p:txBody>
      </p:sp>
      <p:sp>
        <p:nvSpPr>
          <p:cNvPr id="3" name="Content Placeholder 2">
            <a:extLst>
              <a:ext uri="{FF2B5EF4-FFF2-40B4-BE49-F238E27FC236}">
                <a16:creationId xmlns:a16="http://schemas.microsoft.com/office/drawing/2014/main" id="{71E01C68-99D7-4B2F-BDD5-0B4FD07E224F}"/>
              </a:ext>
            </a:extLst>
          </p:cNvPr>
          <p:cNvSpPr>
            <a:spLocks noGrp="1"/>
          </p:cNvSpPr>
          <p:nvPr>
            <p:ph idx="1"/>
          </p:nvPr>
        </p:nvSpPr>
        <p:spPr>
          <a:xfrm>
            <a:off x="581193" y="2826056"/>
            <a:ext cx="11029615" cy="3634486"/>
          </a:xfrm>
        </p:spPr>
        <p:txBody>
          <a:bodyPr/>
          <a:lstStyle/>
          <a:p>
            <a:r>
              <a:rPr lang="en-US" sz="2400" dirty="0"/>
              <a:t>Advancing practical skills in a real- world workplace</a:t>
            </a:r>
          </a:p>
          <a:p>
            <a:r>
              <a:rPr lang="en-US" sz="2400" dirty="0"/>
              <a:t>This is a paid training opportunity lasting up to 520 hours (3 months)</a:t>
            </a:r>
          </a:p>
          <a:p>
            <a:r>
              <a:rPr lang="en-US" sz="2400" dirty="0"/>
              <a:t>100% funded by the local Oklahoma Workforce Board.</a:t>
            </a:r>
          </a:p>
          <a:p>
            <a:r>
              <a:rPr lang="en-US" sz="2400" dirty="0"/>
              <a:t>Background testing and drug screening at no cost to employer</a:t>
            </a:r>
          </a:p>
          <a:p>
            <a:endParaRPr lang="en-US" dirty="0"/>
          </a:p>
        </p:txBody>
      </p:sp>
      <p:pic>
        <p:nvPicPr>
          <p:cNvPr id="4" name="Picture 3">
            <a:extLst>
              <a:ext uri="{FF2B5EF4-FFF2-40B4-BE49-F238E27FC236}">
                <a16:creationId xmlns:a16="http://schemas.microsoft.com/office/drawing/2014/main" id="{8ADA522D-0075-41C7-B52C-FDCECC286FC9}"/>
              </a:ext>
            </a:extLst>
          </p:cNvPr>
          <p:cNvPicPr>
            <a:picLocks noChangeAspect="1"/>
          </p:cNvPicPr>
          <p:nvPr/>
        </p:nvPicPr>
        <p:blipFill>
          <a:blip r:embed="rId2"/>
          <a:stretch>
            <a:fillRect/>
          </a:stretch>
        </p:blipFill>
        <p:spPr>
          <a:xfrm>
            <a:off x="8341566" y="859999"/>
            <a:ext cx="3557023" cy="2610519"/>
          </a:xfrm>
          <a:prstGeom prst="rect">
            <a:avLst/>
          </a:prstGeom>
        </p:spPr>
      </p:pic>
    </p:spTree>
    <p:extLst>
      <p:ext uri="{BB962C8B-B14F-4D97-AF65-F5344CB8AC3E}">
        <p14:creationId xmlns:p14="http://schemas.microsoft.com/office/powerpoint/2010/main" val="24795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21BB-3BBB-46A5-B2F1-9C889E933BCA}"/>
              </a:ext>
            </a:extLst>
          </p:cNvPr>
          <p:cNvSpPr>
            <a:spLocks noGrp="1"/>
          </p:cNvSpPr>
          <p:nvPr>
            <p:ph type="title"/>
          </p:nvPr>
        </p:nvSpPr>
        <p:spPr/>
        <p:txBody>
          <a:bodyPr/>
          <a:lstStyle/>
          <a:p>
            <a:r>
              <a:rPr lang="en-US" dirty="0"/>
              <a:t>Registered Apprenticeship</a:t>
            </a:r>
          </a:p>
        </p:txBody>
      </p:sp>
      <p:sp>
        <p:nvSpPr>
          <p:cNvPr id="3" name="Content Placeholder 2">
            <a:extLst>
              <a:ext uri="{FF2B5EF4-FFF2-40B4-BE49-F238E27FC236}">
                <a16:creationId xmlns:a16="http://schemas.microsoft.com/office/drawing/2014/main" id="{AA7DFA63-ABA7-49E2-AF5D-C73F6B062FE3}"/>
              </a:ext>
            </a:extLst>
          </p:cNvPr>
          <p:cNvSpPr>
            <a:spLocks noGrp="1"/>
          </p:cNvSpPr>
          <p:nvPr>
            <p:ph idx="1"/>
          </p:nvPr>
        </p:nvSpPr>
        <p:spPr/>
        <p:txBody>
          <a:bodyPr>
            <a:normAutofit/>
          </a:bodyPr>
          <a:lstStyle/>
          <a:p>
            <a:r>
              <a:rPr lang="en-US" sz="2800" dirty="0"/>
              <a:t>Apprenticeships are an industry-driven, high-quality career pathway where employers can develop and prepare their future workforce, and individuals can obtain paid instruction and on-the-job training. Registered Apprenticeship result in a nationally recognized credential.</a:t>
            </a:r>
          </a:p>
          <a:p>
            <a:r>
              <a:rPr lang="en-US" sz="2800" dirty="0"/>
              <a:t>Various incentives are available to employers</a:t>
            </a:r>
          </a:p>
        </p:txBody>
      </p:sp>
    </p:spTree>
    <p:extLst>
      <p:ext uri="{BB962C8B-B14F-4D97-AF65-F5344CB8AC3E}">
        <p14:creationId xmlns:p14="http://schemas.microsoft.com/office/powerpoint/2010/main" val="382144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B989-B18D-4709-B6A0-7B3A49ABDA3C}"/>
              </a:ext>
            </a:extLst>
          </p:cNvPr>
          <p:cNvSpPr>
            <a:spLocks noGrp="1"/>
          </p:cNvSpPr>
          <p:nvPr>
            <p:ph type="title"/>
          </p:nvPr>
        </p:nvSpPr>
        <p:spPr/>
        <p:txBody>
          <a:bodyPr/>
          <a:lstStyle/>
          <a:p>
            <a:r>
              <a:rPr lang="en-US" dirty="0"/>
              <a:t>Incumbent Worker Training</a:t>
            </a:r>
          </a:p>
        </p:txBody>
      </p:sp>
      <p:sp>
        <p:nvSpPr>
          <p:cNvPr id="3" name="Content Placeholder 2">
            <a:extLst>
              <a:ext uri="{FF2B5EF4-FFF2-40B4-BE49-F238E27FC236}">
                <a16:creationId xmlns:a16="http://schemas.microsoft.com/office/drawing/2014/main" id="{470C20E6-4E0F-412C-9612-D118FD4B986C}"/>
              </a:ext>
            </a:extLst>
          </p:cNvPr>
          <p:cNvSpPr>
            <a:spLocks noGrp="1"/>
          </p:cNvSpPr>
          <p:nvPr>
            <p:ph idx="1"/>
          </p:nvPr>
        </p:nvSpPr>
        <p:spPr>
          <a:xfrm>
            <a:off x="581193" y="1986301"/>
            <a:ext cx="11029615" cy="3634486"/>
          </a:xfrm>
        </p:spPr>
        <p:txBody>
          <a:bodyPr>
            <a:normAutofit/>
          </a:bodyPr>
          <a:lstStyle/>
          <a:p>
            <a:r>
              <a:rPr lang="en-US" sz="2400" dirty="0"/>
              <a:t>Customized training to upskill currently employed staff </a:t>
            </a:r>
          </a:p>
          <a:p>
            <a:r>
              <a:rPr lang="en-US" sz="2400" dirty="0"/>
              <a:t>Cost is shared between the local workforce board and the employer</a:t>
            </a:r>
          </a:p>
          <a:p>
            <a:r>
              <a:rPr lang="en-US" sz="2400" dirty="0"/>
              <a:t>Allows for backfilling of workers </a:t>
            </a:r>
          </a:p>
          <a:p>
            <a:r>
              <a:rPr lang="en-US" sz="2400" dirty="0"/>
              <a:t>Helps employers retain employees and stay competitive </a:t>
            </a:r>
          </a:p>
        </p:txBody>
      </p:sp>
      <p:pic>
        <p:nvPicPr>
          <p:cNvPr id="4" name="Picture 3">
            <a:extLst>
              <a:ext uri="{FF2B5EF4-FFF2-40B4-BE49-F238E27FC236}">
                <a16:creationId xmlns:a16="http://schemas.microsoft.com/office/drawing/2014/main" id="{A9BCCE90-C5BA-4617-AC45-EAD4E8E6D0C5}"/>
              </a:ext>
            </a:extLst>
          </p:cNvPr>
          <p:cNvPicPr>
            <a:picLocks noChangeAspect="1"/>
          </p:cNvPicPr>
          <p:nvPr/>
        </p:nvPicPr>
        <p:blipFill>
          <a:blip r:embed="rId2"/>
          <a:stretch>
            <a:fillRect/>
          </a:stretch>
        </p:blipFill>
        <p:spPr>
          <a:xfrm>
            <a:off x="8061650" y="4423465"/>
            <a:ext cx="3749048" cy="2147961"/>
          </a:xfrm>
          <a:prstGeom prst="rect">
            <a:avLst/>
          </a:prstGeom>
        </p:spPr>
      </p:pic>
    </p:spTree>
    <p:extLst>
      <p:ext uri="{BB962C8B-B14F-4D97-AF65-F5344CB8AC3E}">
        <p14:creationId xmlns:p14="http://schemas.microsoft.com/office/powerpoint/2010/main" val="272664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F161-CE4F-493B-B3B0-CEEB4A452E52}"/>
              </a:ext>
            </a:extLst>
          </p:cNvPr>
          <p:cNvSpPr>
            <a:spLocks noGrp="1"/>
          </p:cNvSpPr>
          <p:nvPr>
            <p:ph type="title"/>
          </p:nvPr>
        </p:nvSpPr>
        <p:spPr/>
        <p:txBody>
          <a:bodyPr/>
          <a:lstStyle/>
          <a:p>
            <a:r>
              <a:rPr lang="en-US" dirty="0"/>
              <a:t>Other Business Services Available </a:t>
            </a:r>
          </a:p>
        </p:txBody>
      </p:sp>
      <p:sp>
        <p:nvSpPr>
          <p:cNvPr id="3" name="Content Placeholder 2">
            <a:extLst>
              <a:ext uri="{FF2B5EF4-FFF2-40B4-BE49-F238E27FC236}">
                <a16:creationId xmlns:a16="http://schemas.microsoft.com/office/drawing/2014/main" id="{2B3C0BEE-73BF-4CF0-AB22-CAEBD09E59D6}"/>
              </a:ext>
            </a:extLst>
          </p:cNvPr>
          <p:cNvSpPr>
            <a:spLocks noGrp="1"/>
          </p:cNvSpPr>
          <p:nvPr>
            <p:ph idx="1"/>
          </p:nvPr>
        </p:nvSpPr>
        <p:spPr/>
        <p:txBody>
          <a:bodyPr>
            <a:normAutofit lnSpcReduction="10000"/>
          </a:bodyPr>
          <a:lstStyle/>
          <a:p>
            <a:r>
              <a:rPr lang="en-US" sz="2000" dirty="0"/>
              <a:t>Local Job Postings/ Recruitment</a:t>
            </a:r>
          </a:p>
          <a:p>
            <a:r>
              <a:rPr lang="en-US" sz="2000" dirty="0"/>
              <a:t>Assistance with creating job descriptions and training plans</a:t>
            </a:r>
          </a:p>
          <a:p>
            <a:r>
              <a:rPr lang="en-US" sz="2000" dirty="0"/>
              <a:t>Labor Law Posters</a:t>
            </a:r>
          </a:p>
          <a:p>
            <a:r>
              <a:rPr lang="en-US" sz="2000" dirty="0"/>
              <a:t>Pre-Employment Screening</a:t>
            </a:r>
          </a:p>
          <a:p>
            <a:r>
              <a:rPr lang="en-US" sz="2000" dirty="0"/>
              <a:t>Labor Market Information</a:t>
            </a:r>
          </a:p>
          <a:p>
            <a:r>
              <a:rPr lang="en-US" sz="2000" dirty="0"/>
              <a:t>Interview Assistance</a:t>
            </a:r>
          </a:p>
          <a:p>
            <a:r>
              <a:rPr lang="en-US" sz="2000" dirty="0"/>
              <a:t>Hiring Events</a:t>
            </a:r>
          </a:p>
          <a:p>
            <a:r>
              <a:rPr lang="en-US" sz="2000" dirty="0"/>
              <a:t>And so much more! </a:t>
            </a:r>
          </a:p>
        </p:txBody>
      </p:sp>
      <p:pic>
        <p:nvPicPr>
          <p:cNvPr id="4" name="Picture 3">
            <a:extLst>
              <a:ext uri="{FF2B5EF4-FFF2-40B4-BE49-F238E27FC236}">
                <a16:creationId xmlns:a16="http://schemas.microsoft.com/office/drawing/2014/main" id="{2112D8A8-1FE5-4DC9-82C0-5D85BF0E33D1}"/>
              </a:ext>
            </a:extLst>
          </p:cNvPr>
          <p:cNvPicPr>
            <a:picLocks noChangeAspect="1"/>
          </p:cNvPicPr>
          <p:nvPr/>
        </p:nvPicPr>
        <p:blipFill>
          <a:blip r:embed="rId2"/>
          <a:stretch>
            <a:fillRect/>
          </a:stretch>
        </p:blipFill>
        <p:spPr>
          <a:xfrm>
            <a:off x="7663874" y="3098951"/>
            <a:ext cx="3600953" cy="2953162"/>
          </a:xfrm>
          <a:prstGeom prst="rect">
            <a:avLst/>
          </a:prstGeom>
        </p:spPr>
      </p:pic>
    </p:spTree>
    <p:extLst>
      <p:ext uri="{BB962C8B-B14F-4D97-AF65-F5344CB8AC3E}">
        <p14:creationId xmlns:p14="http://schemas.microsoft.com/office/powerpoint/2010/main" val="297784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B310-627C-4576-AAFD-FF9971C94AA3}"/>
              </a:ext>
            </a:extLst>
          </p:cNvPr>
          <p:cNvSpPr>
            <a:spLocks noGrp="1"/>
          </p:cNvSpPr>
          <p:nvPr>
            <p:ph type="title"/>
          </p:nvPr>
        </p:nvSpPr>
        <p:spPr/>
        <p:txBody>
          <a:bodyPr/>
          <a:lstStyle/>
          <a:p>
            <a:r>
              <a:rPr lang="en-US" dirty="0"/>
              <a:t>Feel Free to Reach Out </a:t>
            </a:r>
          </a:p>
        </p:txBody>
      </p:sp>
      <p:sp>
        <p:nvSpPr>
          <p:cNvPr id="3" name="Content Placeholder 2">
            <a:extLst>
              <a:ext uri="{FF2B5EF4-FFF2-40B4-BE49-F238E27FC236}">
                <a16:creationId xmlns:a16="http://schemas.microsoft.com/office/drawing/2014/main" id="{B85DACBD-94C9-4F9F-8FFC-95B132F04907}"/>
              </a:ext>
            </a:extLst>
          </p:cNvPr>
          <p:cNvSpPr>
            <a:spLocks noGrp="1"/>
          </p:cNvSpPr>
          <p:nvPr>
            <p:ph sz="half" idx="1"/>
          </p:nvPr>
        </p:nvSpPr>
        <p:spPr>
          <a:xfrm>
            <a:off x="2192693" y="1781434"/>
            <a:ext cx="3396343" cy="3295131"/>
          </a:xfrm>
        </p:spPr>
        <p:txBody>
          <a:bodyPr/>
          <a:lstStyle/>
          <a:p>
            <a:pPr marL="0" indent="0">
              <a:buNone/>
            </a:pPr>
            <a:r>
              <a:rPr lang="en-US" dirty="0"/>
              <a:t>	</a:t>
            </a:r>
          </a:p>
          <a:p>
            <a:pPr marL="0" indent="0">
              <a:buNone/>
            </a:pPr>
            <a:r>
              <a:rPr lang="en-US" sz="2400" dirty="0"/>
              <a:t>	</a:t>
            </a:r>
            <a:r>
              <a:rPr lang="en-US" sz="1800" dirty="0"/>
              <a:t>Erin Glass</a:t>
            </a:r>
          </a:p>
          <a:p>
            <a:pPr marL="0" indent="0">
              <a:buNone/>
            </a:pPr>
            <a:r>
              <a:rPr lang="en-US" sz="1800" dirty="0"/>
              <a:t>	</a:t>
            </a:r>
            <a:r>
              <a:rPr lang="en-US" sz="1800" dirty="0">
                <a:hlinkClick r:id="rId2"/>
              </a:rPr>
              <a:t>erin@scworkforceboard.org</a:t>
            </a:r>
            <a:endParaRPr lang="en-US" sz="1800" dirty="0"/>
          </a:p>
          <a:p>
            <a:pPr marL="0" indent="0">
              <a:buNone/>
            </a:pPr>
            <a:r>
              <a:rPr lang="en-US" sz="1800" dirty="0"/>
              <a:t>	(405)402-8842</a:t>
            </a:r>
          </a:p>
        </p:txBody>
      </p:sp>
      <p:sp>
        <p:nvSpPr>
          <p:cNvPr id="4" name="Content Placeholder 3">
            <a:extLst>
              <a:ext uri="{FF2B5EF4-FFF2-40B4-BE49-F238E27FC236}">
                <a16:creationId xmlns:a16="http://schemas.microsoft.com/office/drawing/2014/main" id="{F09F6F96-5C8E-4DE6-B976-EBBA6E581F2A}"/>
              </a:ext>
            </a:extLst>
          </p:cNvPr>
          <p:cNvSpPr>
            <a:spLocks noGrp="1"/>
          </p:cNvSpPr>
          <p:nvPr>
            <p:ph sz="half" idx="2"/>
          </p:nvPr>
        </p:nvSpPr>
        <p:spPr>
          <a:xfrm>
            <a:off x="8346040" y="2105346"/>
            <a:ext cx="4226940" cy="3024544"/>
          </a:xfrm>
        </p:spPr>
        <p:txBody>
          <a:bodyPr/>
          <a:lstStyle/>
          <a:p>
            <a:pPr marL="0" indent="0">
              <a:buNone/>
            </a:pPr>
            <a:r>
              <a:rPr lang="en-US" dirty="0"/>
              <a:t>	</a:t>
            </a:r>
            <a:r>
              <a:rPr lang="en-US" sz="1800" dirty="0"/>
              <a:t>Kelly Davis</a:t>
            </a:r>
          </a:p>
          <a:p>
            <a:pPr marL="0" indent="0">
              <a:buNone/>
            </a:pPr>
            <a:r>
              <a:rPr lang="en-US" sz="1800" dirty="0"/>
              <a:t>	</a:t>
            </a:r>
            <a:r>
              <a:rPr lang="en-US" sz="1800" dirty="0">
                <a:hlinkClick r:id="rId3"/>
              </a:rPr>
              <a:t>kelly@scworkforceboard.org</a:t>
            </a:r>
            <a:endParaRPr lang="en-US" sz="1800" dirty="0"/>
          </a:p>
          <a:p>
            <a:pPr marL="0" indent="0">
              <a:buNone/>
            </a:pPr>
            <a:r>
              <a:rPr lang="en-US" sz="1800" dirty="0"/>
              <a:t>	(580)467-3667</a:t>
            </a:r>
          </a:p>
        </p:txBody>
      </p:sp>
      <p:pic>
        <p:nvPicPr>
          <p:cNvPr id="5" name="Picture 4">
            <a:extLst>
              <a:ext uri="{FF2B5EF4-FFF2-40B4-BE49-F238E27FC236}">
                <a16:creationId xmlns:a16="http://schemas.microsoft.com/office/drawing/2014/main" id="{6902FF3F-F338-4F9B-89DA-4D6C8B1C6464}"/>
              </a:ext>
            </a:extLst>
          </p:cNvPr>
          <p:cNvPicPr>
            <a:picLocks noChangeAspect="1"/>
          </p:cNvPicPr>
          <p:nvPr/>
        </p:nvPicPr>
        <p:blipFill rotWithShape="1">
          <a:blip r:embed="rId4"/>
          <a:srcRect t="30931" b="26351"/>
          <a:stretch/>
        </p:blipFill>
        <p:spPr>
          <a:xfrm>
            <a:off x="4144320" y="5517247"/>
            <a:ext cx="3039058" cy="856992"/>
          </a:xfrm>
          <a:prstGeom prst="rect">
            <a:avLst/>
          </a:prstGeom>
        </p:spPr>
      </p:pic>
      <p:pic>
        <p:nvPicPr>
          <p:cNvPr id="6" name="Picture 5">
            <a:extLst>
              <a:ext uri="{FF2B5EF4-FFF2-40B4-BE49-F238E27FC236}">
                <a16:creationId xmlns:a16="http://schemas.microsoft.com/office/drawing/2014/main" id="{D7AD2FB2-5E16-4506-9739-E06DCEC14B57}"/>
              </a:ext>
            </a:extLst>
          </p:cNvPr>
          <p:cNvPicPr>
            <a:picLocks noChangeAspect="1"/>
          </p:cNvPicPr>
          <p:nvPr/>
        </p:nvPicPr>
        <p:blipFill>
          <a:blip r:embed="rId5"/>
          <a:stretch>
            <a:fillRect/>
          </a:stretch>
        </p:blipFill>
        <p:spPr>
          <a:xfrm>
            <a:off x="741065" y="2432180"/>
            <a:ext cx="1661033" cy="2370877"/>
          </a:xfrm>
          <a:prstGeom prst="rect">
            <a:avLst/>
          </a:prstGeom>
        </p:spPr>
      </p:pic>
      <p:pic>
        <p:nvPicPr>
          <p:cNvPr id="7" name="Picture 6">
            <a:extLst>
              <a:ext uri="{FF2B5EF4-FFF2-40B4-BE49-F238E27FC236}">
                <a16:creationId xmlns:a16="http://schemas.microsoft.com/office/drawing/2014/main" id="{C5B0E94F-B6C9-433C-A3DF-A9E34E52E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2965" y="2432180"/>
            <a:ext cx="1743075" cy="2370877"/>
          </a:xfrm>
          <a:prstGeom prst="rect">
            <a:avLst/>
          </a:prstGeom>
        </p:spPr>
      </p:pic>
    </p:spTree>
    <p:extLst>
      <p:ext uri="{BB962C8B-B14F-4D97-AF65-F5344CB8AC3E}">
        <p14:creationId xmlns:p14="http://schemas.microsoft.com/office/powerpoint/2010/main" val="9524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AC7E-AC68-43D8-934F-7271B05ADBF7}"/>
              </a:ext>
            </a:extLst>
          </p:cNvPr>
          <p:cNvSpPr>
            <a:spLocks noGrp="1"/>
          </p:cNvSpPr>
          <p:nvPr>
            <p:ph type="title"/>
          </p:nvPr>
        </p:nvSpPr>
        <p:spPr/>
        <p:txBody>
          <a:bodyPr/>
          <a:lstStyle/>
          <a:p>
            <a:r>
              <a:rPr lang="en-US" dirty="0"/>
              <a:t>Oklahoma’s Population</a:t>
            </a:r>
          </a:p>
        </p:txBody>
      </p:sp>
      <p:pic>
        <p:nvPicPr>
          <p:cNvPr id="4" name="Content Placeholder 3">
            <a:extLst>
              <a:ext uri="{FF2B5EF4-FFF2-40B4-BE49-F238E27FC236}">
                <a16:creationId xmlns:a16="http://schemas.microsoft.com/office/drawing/2014/main" id="{1007AD37-DA59-4E28-8CCA-56351275FB6A}"/>
              </a:ext>
            </a:extLst>
          </p:cNvPr>
          <p:cNvPicPr>
            <a:picLocks noGrp="1" noChangeAspect="1"/>
          </p:cNvPicPr>
          <p:nvPr>
            <p:ph idx="1"/>
          </p:nvPr>
        </p:nvPicPr>
        <p:blipFill>
          <a:blip r:embed="rId2"/>
          <a:stretch>
            <a:fillRect/>
          </a:stretch>
        </p:blipFill>
        <p:spPr>
          <a:xfrm>
            <a:off x="4900613" y="1293400"/>
            <a:ext cx="6651625" cy="4431537"/>
          </a:xfrm>
          <a:prstGeom prst="rect">
            <a:avLst/>
          </a:prstGeom>
        </p:spPr>
      </p:pic>
      <p:sp>
        <p:nvSpPr>
          <p:cNvPr id="5" name="Text Placeholder 4">
            <a:extLst>
              <a:ext uri="{FF2B5EF4-FFF2-40B4-BE49-F238E27FC236}">
                <a16:creationId xmlns:a16="http://schemas.microsoft.com/office/drawing/2014/main" id="{BCFB6354-C0F2-41FB-A214-8E7523C6F92E}"/>
              </a:ext>
            </a:extLst>
          </p:cNvPr>
          <p:cNvSpPr>
            <a:spLocks noGrp="1"/>
          </p:cNvSpPr>
          <p:nvPr>
            <p:ph type="body" sz="half" idx="2"/>
          </p:nvPr>
        </p:nvSpPr>
        <p:spPr/>
        <p:txBody>
          <a:bodyPr>
            <a:normAutofit/>
          </a:bodyPr>
          <a:lstStyle/>
          <a:p>
            <a:endParaRPr lang="en-US" sz="2000" dirty="0"/>
          </a:p>
          <a:p>
            <a:r>
              <a:rPr lang="en-US" sz="2000" dirty="0"/>
              <a:t>4,047,434 Oklahomans</a:t>
            </a:r>
          </a:p>
          <a:p>
            <a:endParaRPr lang="en-US" sz="2000" dirty="0"/>
          </a:p>
          <a:p>
            <a:r>
              <a:rPr lang="en-US" sz="2000" dirty="0"/>
              <a:t>48.8% of Oklahomans active in the Labor Force </a:t>
            </a:r>
          </a:p>
        </p:txBody>
      </p:sp>
    </p:spTree>
    <p:extLst>
      <p:ext uri="{BB962C8B-B14F-4D97-AF65-F5344CB8AC3E}">
        <p14:creationId xmlns:p14="http://schemas.microsoft.com/office/powerpoint/2010/main" val="151239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CF16-FECB-49C7-B196-CE009A765EF3}"/>
              </a:ext>
            </a:extLst>
          </p:cNvPr>
          <p:cNvSpPr>
            <a:spLocks noGrp="1"/>
          </p:cNvSpPr>
          <p:nvPr>
            <p:ph type="title"/>
          </p:nvPr>
        </p:nvSpPr>
        <p:spPr/>
        <p:txBody>
          <a:bodyPr/>
          <a:lstStyle/>
          <a:p>
            <a:r>
              <a:rPr lang="en-US" dirty="0"/>
              <a:t>Oklahoma’s Labor Force Participation</a:t>
            </a:r>
          </a:p>
        </p:txBody>
      </p:sp>
      <p:pic>
        <p:nvPicPr>
          <p:cNvPr id="4" name="Content Placeholder 3">
            <a:extLst>
              <a:ext uri="{FF2B5EF4-FFF2-40B4-BE49-F238E27FC236}">
                <a16:creationId xmlns:a16="http://schemas.microsoft.com/office/drawing/2014/main" id="{E94094B3-E455-48B6-90A3-D41621BD421C}"/>
              </a:ext>
            </a:extLst>
          </p:cNvPr>
          <p:cNvPicPr>
            <a:picLocks noGrp="1" noChangeAspect="1"/>
          </p:cNvPicPr>
          <p:nvPr>
            <p:ph idx="1"/>
          </p:nvPr>
        </p:nvPicPr>
        <p:blipFill>
          <a:blip r:embed="rId3"/>
          <a:stretch>
            <a:fillRect/>
          </a:stretch>
        </p:blipFill>
        <p:spPr>
          <a:xfrm>
            <a:off x="455029" y="1890876"/>
            <a:ext cx="11281941" cy="4823926"/>
          </a:xfrm>
          <a:prstGeom prst="rect">
            <a:avLst/>
          </a:prstGeom>
        </p:spPr>
      </p:pic>
    </p:spTree>
    <p:extLst>
      <p:ext uri="{BB962C8B-B14F-4D97-AF65-F5344CB8AC3E}">
        <p14:creationId xmlns:p14="http://schemas.microsoft.com/office/powerpoint/2010/main" val="109708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6A69-9FFF-427C-AF7C-4169FBACCA5E}"/>
              </a:ext>
            </a:extLst>
          </p:cNvPr>
          <p:cNvSpPr>
            <a:spLocks noGrp="1"/>
          </p:cNvSpPr>
          <p:nvPr>
            <p:ph type="title"/>
          </p:nvPr>
        </p:nvSpPr>
        <p:spPr/>
        <p:txBody>
          <a:bodyPr/>
          <a:lstStyle/>
          <a:p>
            <a:r>
              <a:rPr lang="en-US" dirty="0"/>
              <a:t>Outside the Active Labor Force </a:t>
            </a:r>
          </a:p>
        </p:txBody>
      </p:sp>
      <p:graphicFrame>
        <p:nvGraphicFramePr>
          <p:cNvPr id="5" name="Content Placeholder 4">
            <a:extLst>
              <a:ext uri="{FF2B5EF4-FFF2-40B4-BE49-F238E27FC236}">
                <a16:creationId xmlns:a16="http://schemas.microsoft.com/office/drawing/2014/main" id="{0C4DC263-8FFC-46A2-BF6F-350A8BC5F3FB}"/>
              </a:ext>
            </a:extLst>
          </p:cNvPr>
          <p:cNvGraphicFramePr>
            <a:graphicFrameLocks noGrp="1"/>
          </p:cNvGraphicFramePr>
          <p:nvPr>
            <p:ph idx="1"/>
            <p:extLst>
              <p:ext uri="{D42A27DB-BD31-4B8C-83A1-F6EECF244321}">
                <p14:modId xmlns:p14="http://schemas.microsoft.com/office/powerpoint/2010/main" val="2508926271"/>
              </p:ext>
            </p:extLst>
          </p:nvPr>
        </p:nvGraphicFramePr>
        <p:xfrm>
          <a:off x="1611086" y="2118048"/>
          <a:ext cx="8969828" cy="3918858"/>
        </p:xfrm>
        <a:graphic>
          <a:graphicData uri="http://schemas.openxmlformats.org/drawingml/2006/table">
            <a:tbl>
              <a:tblPr firstRow="1" bandRow="1">
                <a:tableStyleId>{5C22544A-7EE6-4342-B048-85BDC9FD1C3A}</a:tableStyleId>
              </a:tblPr>
              <a:tblGrid>
                <a:gridCol w="4609278">
                  <a:extLst>
                    <a:ext uri="{9D8B030D-6E8A-4147-A177-3AD203B41FA5}">
                      <a16:colId xmlns:a16="http://schemas.microsoft.com/office/drawing/2014/main" val="3865488695"/>
                    </a:ext>
                  </a:extLst>
                </a:gridCol>
                <a:gridCol w="2576442">
                  <a:extLst>
                    <a:ext uri="{9D8B030D-6E8A-4147-A177-3AD203B41FA5}">
                      <a16:colId xmlns:a16="http://schemas.microsoft.com/office/drawing/2014/main" val="3516928120"/>
                    </a:ext>
                  </a:extLst>
                </a:gridCol>
                <a:gridCol w="1784108">
                  <a:extLst>
                    <a:ext uri="{9D8B030D-6E8A-4147-A177-3AD203B41FA5}">
                      <a16:colId xmlns:a16="http://schemas.microsoft.com/office/drawing/2014/main" val="2467235808"/>
                    </a:ext>
                  </a:extLst>
                </a:gridCol>
              </a:tblGrid>
              <a:tr h="653143">
                <a:tc>
                  <a:txBody>
                    <a:bodyPr/>
                    <a:lstStyle/>
                    <a:p>
                      <a:r>
                        <a:rPr lang="en-US" sz="2400" dirty="0"/>
                        <a:t>Oklahoma’s Population</a:t>
                      </a:r>
                    </a:p>
                  </a:txBody>
                  <a:tcPr/>
                </a:tc>
                <a:tc>
                  <a:txBody>
                    <a:bodyPr/>
                    <a:lstStyle/>
                    <a:p>
                      <a:pPr algn="ctr"/>
                      <a:r>
                        <a:rPr lang="en-US" sz="2400" dirty="0"/>
                        <a:t>4,047,434</a:t>
                      </a:r>
                    </a:p>
                  </a:txBody>
                  <a:tcPr/>
                </a:tc>
                <a:tc>
                  <a:txBody>
                    <a:bodyPr/>
                    <a:lstStyle/>
                    <a:p>
                      <a:pPr algn="ctr"/>
                      <a:endParaRPr lang="en-US" sz="2400" dirty="0"/>
                    </a:p>
                  </a:txBody>
                  <a:tcPr/>
                </a:tc>
                <a:extLst>
                  <a:ext uri="{0D108BD9-81ED-4DB2-BD59-A6C34878D82A}">
                    <a16:rowId xmlns:a16="http://schemas.microsoft.com/office/drawing/2014/main" val="1567352253"/>
                  </a:ext>
                </a:extLst>
              </a:tr>
              <a:tr h="653143">
                <a:tc>
                  <a:txBody>
                    <a:bodyPr/>
                    <a:lstStyle/>
                    <a:p>
                      <a:r>
                        <a:rPr lang="en-US" sz="2400" dirty="0"/>
                        <a:t>Active in the Labor Force</a:t>
                      </a:r>
                    </a:p>
                  </a:txBody>
                  <a:tcPr/>
                </a:tc>
                <a:tc>
                  <a:txBody>
                    <a:bodyPr/>
                    <a:lstStyle/>
                    <a:p>
                      <a:pPr algn="ctr"/>
                      <a:r>
                        <a:rPr lang="en-US" sz="2400" dirty="0"/>
                        <a:t>1,973,981</a:t>
                      </a:r>
                    </a:p>
                  </a:txBody>
                  <a:tcPr/>
                </a:tc>
                <a:tc>
                  <a:txBody>
                    <a:bodyPr/>
                    <a:lstStyle/>
                    <a:p>
                      <a:pPr algn="ctr"/>
                      <a:r>
                        <a:rPr lang="en-US" sz="2400" dirty="0"/>
                        <a:t>48.8%</a:t>
                      </a:r>
                    </a:p>
                  </a:txBody>
                  <a:tcPr/>
                </a:tc>
                <a:extLst>
                  <a:ext uri="{0D108BD9-81ED-4DB2-BD59-A6C34878D82A}">
                    <a16:rowId xmlns:a16="http://schemas.microsoft.com/office/drawing/2014/main" val="4009051595"/>
                  </a:ext>
                </a:extLst>
              </a:tr>
              <a:tr h="653143">
                <a:tc>
                  <a:txBody>
                    <a:bodyPr/>
                    <a:lstStyle/>
                    <a:p>
                      <a:r>
                        <a:rPr lang="en-US" sz="2400" dirty="0"/>
                        <a:t>Inactive in the Labor Force</a:t>
                      </a:r>
                    </a:p>
                  </a:txBody>
                  <a:tcPr/>
                </a:tc>
                <a:tc>
                  <a:txBody>
                    <a:bodyPr/>
                    <a:lstStyle/>
                    <a:p>
                      <a:pPr algn="ctr"/>
                      <a:r>
                        <a:rPr lang="en-US" sz="2400" dirty="0"/>
                        <a:t>2,073,453</a:t>
                      </a:r>
                    </a:p>
                  </a:txBody>
                  <a:tcPr/>
                </a:tc>
                <a:tc>
                  <a:txBody>
                    <a:bodyPr/>
                    <a:lstStyle/>
                    <a:p>
                      <a:pPr algn="ctr"/>
                      <a:r>
                        <a:rPr lang="en-US" sz="2400" dirty="0"/>
                        <a:t>51.2%</a:t>
                      </a:r>
                    </a:p>
                  </a:txBody>
                  <a:tcPr/>
                </a:tc>
                <a:extLst>
                  <a:ext uri="{0D108BD9-81ED-4DB2-BD59-A6C34878D82A}">
                    <a16:rowId xmlns:a16="http://schemas.microsoft.com/office/drawing/2014/main" val="657513137"/>
                  </a:ext>
                </a:extLst>
              </a:tr>
              <a:tr h="653143">
                <a:tc>
                  <a:txBody>
                    <a:bodyPr/>
                    <a:lstStyle/>
                    <a:p>
                      <a:pPr algn="r"/>
                      <a:r>
                        <a:rPr lang="en-US" sz="2400" dirty="0"/>
                        <a:t>Under 18 Years of Age</a:t>
                      </a:r>
                    </a:p>
                  </a:txBody>
                  <a:tcPr/>
                </a:tc>
                <a:tc>
                  <a:txBody>
                    <a:bodyPr/>
                    <a:lstStyle/>
                    <a:p>
                      <a:pPr algn="ctr"/>
                      <a:r>
                        <a:rPr lang="en-US" sz="2400" dirty="0"/>
                        <a:t>~953,000</a:t>
                      </a:r>
                    </a:p>
                  </a:txBody>
                  <a:tcPr/>
                </a:tc>
                <a:tc>
                  <a:txBody>
                    <a:bodyPr/>
                    <a:lstStyle/>
                    <a:p>
                      <a:pPr algn="ctr"/>
                      <a:r>
                        <a:rPr lang="en-US" sz="2400" dirty="0"/>
                        <a:t>23.5%</a:t>
                      </a:r>
                    </a:p>
                  </a:txBody>
                  <a:tcPr/>
                </a:tc>
                <a:extLst>
                  <a:ext uri="{0D108BD9-81ED-4DB2-BD59-A6C34878D82A}">
                    <a16:rowId xmlns:a16="http://schemas.microsoft.com/office/drawing/2014/main" val="1124604607"/>
                  </a:ext>
                </a:extLst>
              </a:tr>
              <a:tr h="653143">
                <a:tc>
                  <a:txBody>
                    <a:bodyPr/>
                    <a:lstStyle/>
                    <a:p>
                      <a:pPr algn="r"/>
                      <a:r>
                        <a:rPr lang="en-US" sz="2400" dirty="0"/>
                        <a:t>Over the Age of 65</a:t>
                      </a:r>
                    </a:p>
                  </a:txBody>
                  <a:tcPr/>
                </a:tc>
                <a:tc>
                  <a:txBody>
                    <a:bodyPr/>
                    <a:lstStyle/>
                    <a:p>
                      <a:pPr algn="ctr"/>
                      <a:r>
                        <a:rPr lang="en-US" sz="2400" dirty="0"/>
                        <a:t>~ 662,000</a:t>
                      </a:r>
                    </a:p>
                  </a:txBody>
                  <a:tcPr/>
                </a:tc>
                <a:tc>
                  <a:txBody>
                    <a:bodyPr/>
                    <a:lstStyle/>
                    <a:p>
                      <a:pPr algn="ctr"/>
                      <a:r>
                        <a:rPr lang="en-US" sz="2400" dirty="0"/>
                        <a:t>16.2%</a:t>
                      </a:r>
                    </a:p>
                  </a:txBody>
                  <a:tcPr/>
                </a:tc>
                <a:extLst>
                  <a:ext uri="{0D108BD9-81ED-4DB2-BD59-A6C34878D82A}">
                    <a16:rowId xmlns:a16="http://schemas.microsoft.com/office/drawing/2014/main" val="1274591968"/>
                  </a:ext>
                </a:extLst>
              </a:tr>
              <a:tr h="653143">
                <a:tc>
                  <a:txBody>
                    <a:bodyPr/>
                    <a:lstStyle/>
                    <a:p>
                      <a:pPr algn="r"/>
                      <a:r>
                        <a:rPr lang="en-US" sz="2000" dirty="0"/>
                        <a:t>Disengaged Oklahomans between 18-64</a:t>
                      </a:r>
                    </a:p>
                  </a:txBody>
                  <a:tcPr/>
                </a:tc>
                <a:tc>
                  <a:txBody>
                    <a:bodyPr/>
                    <a:lstStyle/>
                    <a:p>
                      <a:pPr algn="ctr"/>
                      <a:r>
                        <a:rPr lang="en-US" sz="2400" dirty="0"/>
                        <a:t>~458,000 </a:t>
                      </a:r>
                    </a:p>
                  </a:txBody>
                  <a:tcPr/>
                </a:tc>
                <a:tc>
                  <a:txBody>
                    <a:bodyPr/>
                    <a:lstStyle/>
                    <a:p>
                      <a:pPr algn="ctr"/>
                      <a:r>
                        <a:rPr lang="en-US" sz="2400" dirty="0"/>
                        <a:t>11.3%</a:t>
                      </a:r>
                    </a:p>
                  </a:txBody>
                  <a:tcPr/>
                </a:tc>
                <a:extLst>
                  <a:ext uri="{0D108BD9-81ED-4DB2-BD59-A6C34878D82A}">
                    <a16:rowId xmlns:a16="http://schemas.microsoft.com/office/drawing/2014/main" val="1905631656"/>
                  </a:ext>
                </a:extLst>
              </a:tr>
            </a:tbl>
          </a:graphicData>
        </a:graphic>
      </p:graphicFrame>
    </p:spTree>
    <p:extLst>
      <p:ext uri="{BB962C8B-B14F-4D97-AF65-F5344CB8AC3E}">
        <p14:creationId xmlns:p14="http://schemas.microsoft.com/office/powerpoint/2010/main" val="1696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E781-64AB-491B-A08F-299E86E45056}"/>
              </a:ext>
            </a:extLst>
          </p:cNvPr>
          <p:cNvSpPr>
            <a:spLocks noGrp="1"/>
          </p:cNvSpPr>
          <p:nvPr>
            <p:ph type="title"/>
          </p:nvPr>
        </p:nvSpPr>
        <p:spPr/>
        <p:txBody>
          <a:bodyPr/>
          <a:lstStyle/>
          <a:p>
            <a:r>
              <a:rPr lang="en-US" dirty="0"/>
              <a:t>Why are Some Oklahomans Disengaged? </a:t>
            </a:r>
          </a:p>
        </p:txBody>
      </p:sp>
      <p:sp>
        <p:nvSpPr>
          <p:cNvPr id="3" name="Content Placeholder 2">
            <a:extLst>
              <a:ext uri="{FF2B5EF4-FFF2-40B4-BE49-F238E27FC236}">
                <a16:creationId xmlns:a16="http://schemas.microsoft.com/office/drawing/2014/main" id="{E546C4A7-6C68-4C83-93F1-CA860434AB2B}"/>
              </a:ext>
            </a:extLst>
          </p:cNvPr>
          <p:cNvSpPr>
            <a:spLocks noGrp="1"/>
          </p:cNvSpPr>
          <p:nvPr>
            <p:ph idx="1"/>
          </p:nvPr>
        </p:nvSpPr>
        <p:spPr>
          <a:xfrm>
            <a:off x="590523" y="2340864"/>
            <a:ext cx="11029615" cy="3634486"/>
          </a:xfrm>
        </p:spPr>
        <p:txBody>
          <a:bodyPr/>
          <a:lstStyle/>
          <a:p>
            <a:r>
              <a:rPr lang="en-US" sz="2000" dirty="0"/>
              <a:t>Lack of affordable childcare </a:t>
            </a:r>
          </a:p>
          <a:p>
            <a:r>
              <a:rPr lang="en-US" sz="2000" dirty="0"/>
              <a:t>Caring for disabled or elderly family member</a:t>
            </a:r>
          </a:p>
          <a:p>
            <a:r>
              <a:rPr lang="en-US" sz="2000" dirty="0"/>
              <a:t>Institutionalized </a:t>
            </a:r>
          </a:p>
          <a:p>
            <a:pPr lvl="1"/>
            <a:r>
              <a:rPr lang="en-US" sz="1800" dirty="0"/>
              <a:t>Substance Abuse Facility</a:t>
            </a:r>
          </a:p>
          <a:p>
            <a:pPr lvl="1"/>
            <a:r>
              <a:rPr lang="en-US" sz="1800" dirty="0"/>
              <a:t>Incarceration</a:t>
            </a:r>
          </a:p>
          <a:p>
            <a:pPr lvl="1"/>
            <a:r>
              <a:rPr lang="en-US" sz="1800" dirty="0"/>
              <a:t>Mental Health Facility </a:t>
            </a:r>
          </a:p>
          <a:p>
            <a:r>
              <a:rPr lang="en-US" sz="2000" dirty="0"/>
              <a:t>Drug/ Alcohol Abuse </a:t>
            </a:r>
          </a:p>
          <a:p>
            <a:r>
              <a:rPr lang="en-US" sz="2000" dirty="0"/>
              <a:t>Attending Secondary Education</a:t>
            </a:r>
            <a:endParaRPr lang="en-US" dirty="0"/>
          </a:p>
        </p:txBody>
      </p:sp>
      <p:pic>
        <p:nvPicPr>
          <p:cNvPr id="4" name="Picture 3">
            <a:extLst>
              <a:ext uri="{FF2B5EF4-FFF2-40B4-BE49-F238E27FC236}">
                <a16:creationId xmlns:a16="http://schemas.microsoft.com/office/drawing/2014/main" id="{5FDD2E72-E7DD-45D7-B953-74943A742A3C}"/>
              </a:ext>
            </a:extLst>
          </p:cNvPr>
          <p:cNvPicPr>
            <a:picLocks noChangeAspect="1"/>
          </p:cNvPicPr>
          <p:nvPr/>
        </p:nvPicPr>
        <p:blipFill>
          <a:blip r:embed="rId3"/>
          <a:stretch>
            <a:fillRect/>
          </a:stretch>
        </p:blipFill>
        <p:spPr>
          <a:xfrm>
            <a:off x="6568751" y="3214396"/>
            <a:ext cx="4494634" cy="2497019"/>
          </a:xfrm>
          <a:prstGeom prst="rect">
            <a:avLst/>
          </a:prstGeom>
        </p:spPr>
      </p:pic>
    </p:spTree>
    <p:extLst>
      <p:ext uri="{BB962C8B-B14F-4D97-AF65-F5344CB8AC3E}">
        <p14:creationId xmlns:p14="http://schemas.microsoft.com/office/powerpoint/2010/main" val="12415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AC83-A6F1-4318-8934-3F4B1D9122B1}"/>
              </a:ext>
            </a:extLst>
          </p:cNvPr>
          <p:cNvSpPr>
            <a:spLocks noGrp="1"/>
          </p:cNvSpPr>
          <p:nvPr>
            <p:ph type="title"/>
          </p:nvPr>
        </p:nvSpPr>
        <p:spPr/>
        <p:txBody>
          <a:bodyPr/>
          <a:lstStyle/>
          <a:p>
            <a:r>
              <a:rPr lang="en-US" dirty="0"/>
              <a:t>Ways to Re-engage the Currently Disengaged</a:t>
            </a:r>
          </a:p>
        </p:txBody>
      </p:sp>
      <p:sp>
        <p:nvSpPr>
          <p:cNvPr id="6" name="Content Placeholder 5">
            <a:extLst>
              <a:ext uri="{FF2B5EF4-FFF2-40B4-BE49-F238E27FC236}">
                <a16:creationId xmlns:a16="http://schemas.microsoft.com/office/drawing/2014/main" id="{9A950FB2-F2B3-46A4-AEB5-260E17A6F65F}"/>
              </a:ext>
            </a:extLst>
          </p:cNvPr>
          <p:cNvSpPr>
            <a:spLocks noGrp="1"/>
          </p:cNvSpPr>
          <p:nvPr>
            <p:ph sz="half" idx="1"/>
          </p:nvPr>
        </p:nvSpPr>
        <p:spPr/>
        <p:txBody>
          <a:bodyPr/>
          <a:lstStyle/>
          <a:p>
            <a:r>
              <a:rPr lang="en-US" dirty="0"/>
              <a:t>Competitive Wages</a:t>
            </a:r>
          </a:p>
          <a:p>
            <a:r>
              <a:rPr lang="en-US" dirty="0"/>
              <a:t>Willingness to help alleviate barriers </a:t>
            </a:r>
          </a:p>
          <a:p>
            <a:r>
              <a:rPr lang="en-US" dirty="0"/>
              <a:t>Flexible work schedule</a:t>
            </a:r>
          </a:p>
          <a:p>
            <a:r>
              <a:rPr lang="en-US" dirty="0"/>
              <a:t>Community resources</a:t>
            </a:r>
          </a:p>
          <a:p>
            <a:r>
              <a:rPr lang="en-US" dirty="0"/>
              <a:t>Work release programs</a:t>
            </a:r>
          </a:p>
        </p:txBody>
      </p:sp>
      <p:pic>
        <p:nvPicPr>
          <p:cNvPr id="8" name="Content Placeholder 7">
            <a:extLst>
              <a:ext uri="{FF2B5EF4-FFF2-40B4-BE49-F238E27FC236}">
                <a16:creationId xmlns:a16="http://schemas.microsoft.com/office/drawing/2014/main" id="{A8E54BDE-D612-4C3B-800A-BEBCBC7BEB79}"/>
              </a:ext>
            </a:extLst>
          </p:cNvPr>
          <p:cNvPicPr>
            <a:picLocks noGrp="1" noChangeAspect="1"/>
          </p:cNvPicPr>
          <p:nvPr>
            <p:ph sz="half" idx="2"/>
          </p:nvPr>
        </p:nvPicPr>
        <p:blipFill>
          <a:blip r:embed="rId2"/>
          <a:stretch>
            <a:fillRect/>
          </a:stretch>
        </p:blipFill>
        <p:spPr>
          <a:xfrm>
            <a:off x="6416675" y="2485866"/>
            <a:ext cx="5194300" cy="3116580"/>
          </a:xfrm>
          <a:prstGeom prst="rect">
            <a:avLst/>
          </a:prstGeom>
        </p:spPr>
      </p:pic>
    </p:spTree>
    <p:extLst>
      <p:ext uri="{BB962C8B-B14F-4D97-AF65-F5344CB8AC3E}">
        <p14:creationId xmlns:p14="http://schemas.microsoft.com/office/powerpoint/2010/main" val="259869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79427-CBFB-422F-AAD7-EA63A7C84918}"/>
              </a:ext>
            </a:extLst>
          </p:cNvPr>
          <p:cNvSpPr>
            <a:spLocks noGrp="1"/>
          </p:cNvSpPr>
          <p:nvPr>
            <p:ph type="title"/>
          </p:nvPr>
        </p:nvSpPr>
        <p:spPr/>
        <p:txBody>
          <a:bodyPr/>
          <a:lstStyle/>
          <a:p>
            <a:r>
              <a:rPr lang="en-US" dirty="0"/>
              <a:t>The Future of Oklahoma’s Workforce</a:t>
            </a:r>
          </a:p>
        </p:txBody>
      </p:sp>
      <p:pic>
        <p:nvPicPr>
          <p:cNvPr id="5" name="Picture 4">
            <a:extLst>
              <a:ext uri="{FF2B5EF4-FFF2-40B4-BE49-F238E27FC236}">
                <a16:creationId xmlns:a16="http://schemas.microsoft.com/office/drawing/2014/main" id="{EFD02114-5551-40F5-8D22-431E238CFE67}"/>
              </a:ext>
            </a:extLst>
          </p:cNvPr>
          <p:cNvPicPr>
            <a:picLocks noChangeAspect="1"/>
          </p:cNvPicPr>
          <p:nvPr/>
        </p:nvPicPr>
        <p:blipFill>
          <a:blip r:embed="rId2"/>
          <a:stretch>
            <a:fillRect/>
          </a:stretch>
        </p:blipFill>
        <p:spPr>
          <a:xfrm>
            <a:off x="2185452" y="1994030"/>
            <a:ext cx="7810500" cy="4381500"/>
          </a:xfrm>
          <a:prstGeom prst="rect">
            <a:avLst/>
          </a:prstGeom>
        </p:spPr>
      </p:pic>
    </p:spTree>
    <p:extLst>
      <p:ext uri="{BB962C8B-B14F-4D97-AF65-F5344CB8AC3E}">
        <p14:creationId xmlns:p14="http://schemas.microsoft.com/office/powerpoint/2010/main" val="222147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50F0-0199-4BCE-A624-5932BA0320F3}"/>
              </a:ext>
            </a:extLst>
          </p:cNvPr>
          <p:cNvSpPr>
            <a:spLocks noGrp="1"/>
          </p:cNvSpPr>
          <p:nvPr>
            <p:ph type="title"/>
          </p:nvPr>
        </p:nvSpPr>
        <p:spPr/>
        <p:txBody>
          <a:bodyPr/>
          <a:lstStyle/>
          <a:p>
            <a:r>
              <a:rPr lang="en-US" dirty="0"/>
              <a:t>Where Did they come from? Where did they go? </a:t>
            </a:r>
          </a:p>
        </p:txBody>
      </p:sp>
      <p:sp>
        <p:nvSpPr>
          <p:cNvPr id="3" name="Text Placeholder 2">
            <a:extLst>
              <a:ext uri="{FF2B5EF4-FFF2-40B4-BE49-F238E27FC236}">
                <a16:creationId xmlns:a16="http://schemas.microsoft.com/office/drawing/2014/main" id="{5EF00191-D23F-4830-81AE-C71F12E1EC8B}"/>
              </a:ext>
            </a:extLst>
          </p:cNvPr>
          <p:cNvSpPr>
            <a:spLocks noGrp="1"/>
          </p:cNvSpPr>
          <p:nvPr>
            <p:ph type="body" idx="1"/>
          </p:nvPr>
        </p:nvSpPr>
        <p:spPr/>
        <p:txBody>
          <a:bodyPr/>
          <a:lstStyle/>
          <a:p>
            <a:pPr algn="ctr"/>
            <a:r>
              <a:rPr lang="en-US" u="sng" dirty="0"/>
              <a:t>Entering the Workforce </a:t>
            </a:r>
          </a:p>
        </p:txBody>
      </p:sp>
      <p:sp>
        <p:nvSpPr>
          <p:cNvPr id="4" name="Content Placeholder 3">
            <a:extLst>
              <a:ext uri="{FF2B5EF4-FFF2-40B4-BE49-F238E27FC236}">
                <a16:creationId xmlns:a16="http://schemas.microsoft.com/office/drawing/2014/main" id="{B30C39DD-D517-4873-B26E-AB3AEAB31873}"/>
              </a:ext>
            </a:extLst>
          </p:cNvPr>
          <p:cNvSpPr>
            <a:spLocks noGrp="1"/>
          </p:cNvSpPr>
          <p:nvPr>
            <p:ph sz="half" idx="2"/>
          </p:nvPr>
        </p:nvSpPr>
        <p:spPr/>
        <p:txBody>
          <a:bodyPr/>
          <a:lstStyle/>
          <a:p>
            <a:r>
              <a:rPr lang="en-US" dirty="0"/>
              <a:t>168,000</a:t>
            </a:r>
          </a:p>
          <a:p>
            <a:r>
              <a:rPr lang="en-US" dirty="0"/>
              <a:t>15-17 year old </a:t>
            </a:r>
          </a:p>
        </p:txBody>
      </p:sp>
      <p:sp>
        <p:nvSpPr>
          <p:cNvPr id="5" name="Text Placeholder 4">
            <a:extLst>
              <a:ext uri="{FF2B5EF4-FFF2-40B4-BE49-F238E27FC236}">
                <a16:creationId xmlns:a16="http://schemas.microsoft.com/office/drawing/2014/main" id="{25E57891-E7C5-4964-B52F-F966922DBDC3}"/>
              </a:ext>
            </a:extLst>
          </p:cNvPr>
          <p:cNvSpPr>
            <a:spLocks noGrp="1"/>
          </p:cNvSpPr>
          <p:nvPr>
            <p:ph type="body" sz="quarter" idx="3"/>
          </p:nvPr>
        </p:nvSpPr>
        <p:spPr/>
        <p:txBody>
          <a:bodyPr/>
          <a:lstStyle/>
          <a:p>
            <a:pPr algn="ctr"/>
            <a:r>
              <a:rPr lang="en-US" u="sng" dirty="0"/>
              <a:t>Leaving the Workforce</a:t>
            </a:r>
          </a:p>
        </p:txBody>
      </p:sp>
      <p:sp>
        <p:nvSpPr>
          <p:cNvPr id="6" name="Content Placeholder 5">
            <a:extLst>
              <a:ext uri="{FF2B5EF4-FFF2-40B4-BE49-F238E27FC236}">
                <a16:creationId xmlns:a16="http://schemas.microsoft.com/office/drawing/2014/main" id="{0A604203-A4EF-4EA2-B054-6A973883F1CD}"/>
              </a:ext>
            </a:extLst>
          </p:cNvPr>
          <p:cNvSpPr>
            <a:spLocks noGrp="1"/>
          </p:cNvSpPr>
          <p:nvPr>
            <p:ph sz="quarter" idx="4"/>
          </p:nvPr>
        </p:nvSpPr>
        <p:spPr/>
        <p:txBody>
          <a:bodyPr/>
          <a:lstStyle/>
          <a:p>
            <a:r>
              <a:rPr lang="en-US" dirty="0"/>
              <a:t>152,000</a:t>
            </a:r>
          </a:p>
          <a:p>
            <a:r>
              <a:rPr lang="en-US" dirty="0"/>
              <a:t>62-65 year old </a:t>
            </a:r>
          </a:p>
        </p:txBody>
      </p:sp>
      <p:pic>
        <p:nvPicPr>
          <p:cNvPr id="7" name="Picture 6">
            <a:extLst>
              <a:ext uri="{FF2B5EF4-FFF2-40B4-BE49-F238E27FC236}">
                <a16:creationId xmlns:a16="http://schemas.microsoft.com/office/drawing/2014/main" id="{D411D7C1-5B70-4F70-9CC9-111E240CE983}"/>
              </a:ext>
            </a:extLst>
          </p:cNvPr>
          <p:cNvPicPr>
            <a:picLocks noChangeAspect="1"/>
          </p:cNvPicPr>
          <p:nvPr/>
        </p:nvPicPr>
        <p:blipFill rotWithShape="1">
          <a:blip r:embed="rId3"/>
          <a:srcRect t="8579"/>
          <a:stretch/>
        </p:blipFill>
        <p:spPr>
          <a:xfrm>
            <a:off x="187102" y="3788228"/>
            <a:ext cx="4543518" cy="2524823"/>
          </a:xfrm>
          <a:prstGeom prst="rect">
            <a:avLst/>
          </a:prstGeom>
        </p:spPr>
      </p:pic>
      <p:pic>
        <p:nvPicPr>
          <p:cNvPr id="11" name="Picture 10">
            <a:extLst>
              <a:ext uri="{FF2B5EF4-FFF2-40B4-BE49-F238E27FC236}">
                <a16:creationId xmlns:a16="http://schemas.microsoft.com/office/drawing/2014/main" id="{439A05BA-9E57-46F2-A079-74B603917352}"/>
              </a:ext>
            </a:extLst>
          </p:cNvPr>
          <p:cNvPicPr>
            <a:picLocks noChangeAspect="1"/>
          </p:cNvPicPr>
          <p:nvPr/>
        </p:nvPicPr>
        <p:blipFill rotWithShape="1">
          <a:blip r:embed="rId4"/>
          <a:srcRect r="24762"/>
          <a:stretch/>
        </p:blipFill>
        <p:spPr>
          <a:xfrm>
            <a:off x="6170052" y="3791180"/>
            <a:ext cx="3113701" cy="2290665"/>
          </a:xfrm>
          <a:prstGeom prst="rect">
            <a:avLst/>
          </a:prstGeom>
        </p:spPr>
      </p:pic>
      <p:pic>
        <p:nvPicPr>
          <p:cNvPr id="12" name="Picture 11">
            <a:extLst>
              <a:ext uri="{FF2B5EF4-FFF2-40B4-BE49-F238E27FC236}">
                <a16:creationId xmlns:a16="http://schemas.microsoft.com/office/drawing/2014/main" id="{EE0952BF-363F-4D08-A231-83258152F866}"/>
              </a:ext>
            </a:extLst>
          </p:cNvPr>
          <p:cNvPicPr>
            <a:picLocks noChangeAspect="1"/>
          </p:cNvPicPr>
          <p:nvPr/>
        </p:nvPicPr>
        <p:blipFill rotWithShape="1">
          <a:blip r:embed="rId5"/>
          <a:srcRect l="3500"/>
          <a:stretch/>
        </p:blipFill>
        <p:spPr>
          <a:xfrm>
            <a:off x="10071316" y="3972471"/>
            <a:ext cx="902547" cy="2106423"/>
          </a:xfrm>
          <a:prstGeom prst="rect">
            <a:avLst/>
          </a:prstGeom>
        </p:spPr>
      </p:pic>
      <p:pic>
        <p:nvPicPr>
          <p:cNvPr id="13" name="Picture 12">
            <a:extLst>
              <a:ext uri="{FF2B5EF4-FFF2-40B4-BE49-F238E27FC236}">
                <a16:creationId xmlns:a16="http://schemas.microsoft.com/office/drawing/2014/main" id="{08FEE71E-AE27-4020-89DE-433C42B73C07}"/>
              </a:ext>
            </a:extLst>
          </p:cNvPr>
          <p:cNvPicPr>
            <a:picLocks noChangeAspect="1"/>
          </p:cNvPicPr>
          <p:nvPr/>
        </p:nvPicPr>
        <p:blipFill>
          <a:blip r:embed="rId6"/>
          <a:stretch>
            <a:fillRect/>
          </a:stretch>
        </p:blipFill>
        <p:spPr>
          <a:xfrm>
            <a:off x="9125171" y="3788229"/>
            <a:ext cx="946145" cy="2290665"/>
          </a:xfrm>
          <a:prstGeom prst="rect">
            <a:avLst/>
          </a:prstGeom>
        </p:spPr>
      </p:pic>
    </p:spTree>
    <p:extLst>
      <p:ext uri="{BB962C8B-B14F-4D97-AF65-F5344CB8AC3E}">
        <p14:creationId xmlns:p14="http://schemas.microsoft.com/office/powerpoint/2010/main" val="35373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75A39-EF9A-442C-9190-21D90C38325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016221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472</Words>
  <Application>Microsoft Office PowerPoint</Application>
  <PresentationFormat>Widescreen</PresentationFormat>
  <Paragraphs>98</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Franklin Gothic Book</vt:lpstr>
      <vt:lpstr>Franklin Gothic Demi</vt:lpstr>
      <vt:lpstr>Wingdings 2</vt:lpstr>
      <vt:lpstr>DividendVTI</vt:lpstr>
      <vt:lpstr>Oklahoma Works</vt:lpstr>
      <vt:lpstr>Oklahoma’s Population</vt:lpstr>
      <vt:lpstr>Oklahoma’s Labor Force Participation</vt:lpstr>
      <vt:lpstr>Outside the Active Labor Force </vt:lpstr>
      <vt:lpstr>Why are Some Oklahomans Disengaged? </vt:lpstr>
      <vt:lpstr>Ways to Re-engage the Currently Disengaged</vt:lpstr>
      <vt:lpstr>The Future of Oklahoma’s Workforce</vt:lpstr>
      <vt:lpstr>Where Did they come from? Where did they go? </vt:lpstr>
      <vt:lpstr>PowerPoint Presentation</vt:lpstr>
      <vt:lpstr>How to Capture the incoming workforce </vt:lpstr>
      <vt:lpstr>Workforce Tools to help Employers</vt:lpstr>
      <vt:lpstr>Oklahoma’s Local Workforce Boards </vt:lpstr>
      <vt:lpstr>On-the-job Training</vt:lpstr>
      <vt:lpstr>Work Experience</vt:lpstr>
      <vt:lpstr>Registered Apprenticeship</vt:lpstr>
      <vt:lpstr>Incumbent Worker Training</vt:lpstr>
      <vt:lpstr>Other Business Services Available </vt:lpstr>
      <vt:lpstr>Feel Free to Reach 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2024-01-10T18:16:12Z</dcterms:created>
  <dcterms:modified xsi:type="dcterms:W3CDTF">2024-01-10T22:07:22Z</dcterms:modified>
</cp:coreProperties>
</file>