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7" r:id="rId2"/>
    <p:sldId id="289" r:id="rId3"/>
    <p:sldId id="291" r:id="rId4"/>
    <p:sldId id="287" r:id="rId5"/>
    <p:sldId id="256" r:id="rId6"/>
    <p:sldId id="260" r:id="rId7"/>
    <p:sldId id="262" r:id="rId8"/>
    <p:sldId id="272" r:id="rId9"/>
    <p:sldId id="271" r:id="rId10"/>
    <p:sldId id="264" r:id="rId11"/>
    <p:sldId id="265" r:id="rId12"/>
    <p:sldId id="263" r:id="rId13"/>
    <p:sldId id="258" r:id="rId14"/>
    <p:sldId id="259" r:id="rId15"/>
    <p:sldId id="266" r:id="rId16"/>
    <p:sldId id="268" r:id="rId17"/>
    <p:sldId id="269" r:id="rId18"/>
    <p:sldId id="270" r:id="rId19"/>
    <p:sldId id="267" r:id="rId20"/>
    <p:sldId id="290" r:id="rId21"/>
    <p:sldId id="273" r:id="rId22"/>
    <p:sldId id="275" r:id="rId23"/>
    <p:sldId id="277" r:id="rId24"/>
    <p:sldId id="276" r:id="rId25"/>
    <p:sldId id="278" r:id="rId26"/>
    <p:sldId id="279" r:id="rId27"/>
    <p:sldId id="280" r:id="rId28"/>
    <p:sldId id="283" r:id="rId29"/>
    <p:sldId id="282" r:id="rId30"/>
    <p:sldId id="284" r:id="rId31"/>
    <p:sldId id="285" r:id="rId32"/>
    <p:sldId id="286" r:id="rId3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7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9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355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96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338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85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95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3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1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33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6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16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60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3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0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15B1-BAF1-418F-A2C5-5A9BE51CE972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F6536B3-BD75-4D5C-A3B7-C1AE501F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0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Dt1Yq4U32G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7FBAC-C0F1-48C3-B0B3-CB921C722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8441" y="1970689"/>
            <a:ext cx="7788166" cy="1623849"/>
          </a:xfrm>
        </p:spPr>
        <p:txBody>
          <a:bodyPr/>
          <a:lstStyle/>
          <a:p>
            <a:pPr algn="ctr"/>
            <a:r>
              <a:rPr lang="en-US" sz="7200" dirty="0"/>
              <a:t>PURCHASING</a:t>
            </a:r>
          </a:p>
        </p:txBody>
      </p:sp>
    </p:spTree>
    <p:extLst>
      <p:ext uri="{BB962C8B-B14F-4D97-AF65-F5344CB8AC3E}">
        <p14:creationId xmlns:p14="http://schemas.microsoft.com/office/powerpoint/2010/main" val="675227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4808-0892-4ACC-ABEC-9FFB9B85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Three Major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718914" cy="3880772"/>
          </a:xfrm>
        </p:spPr>
        <p:txBody>
          <a:bodyPr>
            <a:normAutofit/>
          </a:bodyPr>
          <a:lstStyle/>
          <a:p>
            <a:r>
              <a:rPr lang="en-US" sz="3600" dirty="0"/>
              <a:t>2.  SUPPLY CHAIN:  </a:t>
            </a:r>
          </a:p>
          <a:p>
            <a:pPr lvl="2"/>
            <a:r>
              <a:rPr lang="en-US" sz="3200" dirty="0"/>
              <a:t>A. Logistic disruption</a:t>
            </a:r>
          </a:p>
          <a:p>
            <a:pPr lvl="2"/>
            <a:r>
              <a:rPr lang="en-US" sz="3200" dirty="0"/>
              <a:t>B.  Production delays</a:t>
            </a:r>
          </a:p>
          <a:p>
            <a:pPr lvl="2"/>
            <a:r>
              <a:rPr lang="en-US" sz="3200" dirty="0"/>
              <a:t>C.	Over reliance on limited number of third parties and foreign countries. </a:t>
            </a:r>
          </a:p>
          <a:p>
            <a:pPr lvl="2"/>
            <a:r>
              <a:rPr lang="en-US" sz="3200" dirty="0"/>
              <a:t>D. Technology Investment</a:t>
            </a:r>
          </a:p>
        </p:txBody>
      </p:sp>
    </p:spTree>
    <p:extLst>
      <p:ext uri="{BB962C8B-B14F-4D97-AF65-F5344CB8AC3E}">
        <p14:creationId xmlns:p14="http://schemas.microsoft.com/office/powerpoint/2010/main" val="3842246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4808-0892-4ACC-ABEC-9FFB9B85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Three Major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718914" cy="3880772"/>
          </a:xfrm>
        </p:spPr>
        <p:txBody>
          <a:bodyPr>
            <a:normAutofit/>
          </a:bodyPr>
          <a:lstStyle/>
          <a:p>
            <a:r>
              <a:rPr lang="en-US" sz="3600" dirty="0"/>
              <a:t>2.  SUPPLY CHAIN:  </a:t>
            </a:r>
          </a:p>
          <a:p>
            <a:pPr lvl="2"/>
            <a:r>
              <a:rPr lang="en-US" sz="3200" dirty="0"/>
              <a:t>E.  Commodity Pricing</a:t>
            </a:r>
          </a:p>
          <a:p>
            <a:pPr lvl="2"/>
            <a:r>
              <a:rPr lang="en-US" sz="3200" dirty="0"/>
              <a:t>F.  Workforce and Labor</a:t>
            </a:r>
          </a:p>
          <a:p>
            <a:pPr marL="914400" lvl="2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809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4808-0892-4ACC-ABEC-9FFB9B85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Three Major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718914" cy="388077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3.  CAPITALISM: An economic and political system in which a country's trade and industry are controlled by private owners for profit:</a:t>
            </a:r>
          </a:p>
          <a:p>
            <a:r>
              <a:rPr lang="en-US" sz="3600" dirty="0"/>
              <a:t>The Question is, Do you think that the price increase we are currently seeing is still due to supply chain issues or suppliers trying to capitalize on the situation?</a:t>
            </a:r>
          </a:p>
        </p:txBody>
      </p:sp>
    </p:spTree>
    <p:extLst>
      <p:ext uri="{BB962C8B-B14F-4D97-AF65-F5344CB8AC3E}">
        <p14:creationId xmlns:p14="http://schemas.microsoft.com/office/powerpoint/2010/main" val="2327514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431BBE1A-35B2-490E-B08B-3366846AD82A}"/>
              </a:ext>
            </a:extLst>
          </p:cNvPr>
          <p:cNvSpPr txBox="1">
            <a:spLocks/>
          </p:cNvSpPr>
          <p:nvPr/>
        </p:nvSpPr>
        <p:spPr>
          <a:xfrm>
            <a:off x="677334" y="609599"/>
            <a:ext cx="8596668" cy="49871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6600" dirty="0"/>
              <a:t>Current Issues Your Municipality May be Dealing With in reference to Purchasing</a:t>
            </a:r>
          </a:p>
        </p:txBody>
      </p:sp>
    </p:spTree>
    <p:extLst>
      <p:ext uri="{BB962C8B-B14F-4D97-AF65-F5344CB8AC3E}">
        <p14:creationId xmlns:p14="http://schemas.microsoft.com/office/powerpoint/2010/main" val="335414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9C527-B5F1-49C5-916F-002EBB7AD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8147" y="173421"/>
            <a:ext cx="9601783" cy="6448096"/>
          </a:xfrm>
        </p:spPr>
        <p:txBody>
          <a:bodyPr>
            <a:normAutofit/>
          </a:bodyPr>
          <a:lstStyle/>
          <a:p>
            <a:r>
              <a:rPr lang="en-US" sz="4400" dirty="0"/>
              <a:t>1.  Supply Chain Issues</a:t>
            </a:r>
          </a:p>
          <a:p>
            <a:r>
              <a:rPr lang="en-US" sz="4400" dirty="0"/>
              <a:t>2.  A 30 - 60% increase in prices over the last few years.</a:t>
            </a:r>
          </a:p>
          <a:p>
            <a:r>
              <a:rPr lang="en-US" sz="4400" dirty="0"/>
              <a:t>Fund Balance</a:t>
            </a:r>
          </a:p>
          <a:p>
            <a:r>
              <a:rPr lang="en-US" sz="4400" dirty="0"/>
              <a:t>Budget Amendments</a:t>
            </a:r>
          </a:p>
          <a:p>
            <a:r>
              <a:rPr lang="en-US" sz="4400" dirty="0"/>
              <a:t>Borrowing Money</a:t>
            </a:r>
          </a:p>
          <a:p>
            <a:r>
              <a:rPr lang="en-US" sz="4400" dirty="0"/>
              <a:t>Interest rates</a:t>
            </a:r>
          </a:p>
          <a:p>
            <a:r>
              <a:rPr lang="en-US" sz="4400" dirty="0"/>
              <a:t>Leasing as oppose to purchasing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75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9C527-B5F1-49C5-916F-002EBB7AD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603" y="221429"/>
            <a:ext cx="9601783" cy="6305495"/>
          </a:xfrm>
        </p:spPr>
        <p:txBody>
          <a:bodyPr>
            <a:normAutofit/>
          </a:bodyPr>
          <a:lstStyle/>
          <a:p>
            <a:r>
              <a:rPr lang="en-US" sz="3600" dirty="0"/>
              <a:t>The pressure to increase or decrease Utility rates.</a:t>
            </a:r>
          </a:p>
          <a:p>
            <a:r>
              <a:rPr lang="en-US" sz="3600" dirty="0"/>
              <a:t>Debt Ratio to high</a:t>
            </a:r>
          </a:p>
          <a:p>
            <a:r>
              <a:rPr lang="en-US" sz="3600" dirty="0"/>
              <a:t>Federal funding sources such as ARPA funds etc., are no longer available</a:t>
            </a:r>
          </a:p>
          <a:p>
            <a:r>
              <a:rPr lang="en-US" sz="3600" dirty="0"/>
              <a:t>Where do you find the additional dollars?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46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4808-0892-4ACC-ABEC-9FFB9B85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347546"/>
          </a:xfrm>
        </p:spPr>
        <p:txBody>
          <a:bodyPr>
            <a:noAutofit/>
          </a:bodyPr>
          <a:lstStyle/>
          <a:p>
            <a:r>
              <a:rPr lang="en-US" sz="5400" dirty="0"/>
              <a:t>All those questions are coming from the Department Head Level or higher.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4114800"/>
            <a:ext cx="8718914" cy="2538248"/>
          </a:xfrm>
        </p:spPr>
        <p:txBody>
          <a:bodyPr>
            <a:normAutofit/>
          </a:bodyPr>
          <a:lstStyle/>
          <a:p>
            <a:r>
              <a:rPr lang="en-US" sz="6000" dirty="0"/>
              <a:t>What about the other questions like,</a:t>
            </a:r>
          </a:p>
          <a:p>
            <a:pPr marL="914400" lvl="2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3875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D9EE6-650D-4702-8078-E44389380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9C527-B5F1-49C5-916F-002EBB7AD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77264"/>
            <a:ext cx="9601783" cy="5170377"/>
          </a:xfrm>
        </p:spPr>
        <p:txBody>
          <a:bodyPr>
            <a:normAutofit/>
          </a:bodyPr>
          <a:lstStyle/>
          <a:p>
            <a:r>
              <a:rPr lang="en-US" sz="4400" dirty="0"/>
              <a:t>1.  How did we pay the wrong vendor?</a:t>
            </a:r>
          </a:p>
          <a:p>
            <a:r>
              <a:rPr lang="en-US" sz="4400" dirty="0"/>
              <a:t>2.  Late Fees?</a:t>
            </a:r>
          </a:p>
          <a:p>
            <a:r>
              <a:rPr lang="en-US" sz="4400" dirty="0"/>
              <a:t>3.  We paid the Same invoice Twice?</a:t>
            </a:r>
          </a:p>
          <a:p>
            <a:r>
              <a:rPr lang="en-US" sz="4400" dirty="0"/>
              <a:t>4.  Who should get a 1099?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87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D9EE6-650D-4702-8078-E44389380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Other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9C527-B5F1-49C5-916F-002EBB7AD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03843"/>
            <a:ext cx="9601783" cy="5280736"/>
          </a:xfrm>
        </p:spPr>
        <p:txBody>
          <a:bodyPr>
            <a:normAutofit/>
          </a:bodyPr>
          <a:lstStyle/>
          <a:p>
            <a:r>
              <a:rPr lang="en-US" sz="4400" dirty="0"/>
              <a:t>5.  Partial Payment Process</a:t>
            </a:r>
          </a:p>
          <a:p>
            <a:r>
              <a:rPr lang="en-US" sz="4400" dirty="0"/>
              <a:t>6.  Why are we paying taxes?</a:t>
            </a:r>
          </a:p>
          <a:p>
            <a:r>
              <a:rPr lang="en-US" sz="4400" dirty="0"/>
              <a:t>7.  The invoice was sent to the finance directors email, city clerks email, AP email, and the Payroll email every month.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25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4808-0892-4ACC-ABEC-9FFB9B85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692" y="1760482"/>
            <a:ext cx="9128818" cy="2874580"/>
          </a:xfrm>
        </p:spPr>
        <p:txBody>
          <a:bodyPr>
            <a:normAutofit/>
          </a:bodyPr>
          <a:lstStyle/>
          <a:p>
            <a:r>
              <a:rPr lang="en-US" sz="6600" dirty="0"/>
              <a:t>What’s the answer to those questions?</a:t>
            </a:r>
          </a:p>
        </p:txBody>
      </p:sp>
    </p:spTree>
    <p:extLst>
      <p:ext uri="{BB962C8B-B14F-4D97-AF65-F5344CB8AC3E}">
        <p14:creationId xmlns:p14="http://schemas.microsoft.com/office/powerpoint/2010/main" val="347682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9C527-B5F1-49C5-916F-002EBB7AD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2024" y="126125"/>
            <a:ext cx="9601783" cy="6416566"/>
          </a:xfrm>
        </p:spPr>
        <p:txBody>
          <a:bodyPr>
            <a:normAutofit/>
          </a:bodyPr>
          <a:lstStyle/>
          <a:p>
            <a:r>
              <a:rPr lang="en-US" sz="4400" dirty="0"/>
              <a:t>1.  We make decisions every day that affects the bottom line.</a:t>
            </a:r>
          </a:p>
          <a:p>
            <a:endParaRPr lang="en-US" sz="4400" dirty="0"/>
          </a:p>
          <a:p>
            <a:r>
              <a:rPr lang="en-US" sz="4400"/>
              <a:t>And </a:t>
            </a:r>
            <a:r>
              <a:rPr lang="en-US" sz="4400" dirty="0"/>
              <a:t>n</a:t>
            </a:r>
            <a:r>
              <a:rPr lang="en-US" sz="4400"/>
              <a:t>ow </a:t>
            </a:r>
            <a:r>
              <a:rPr lang="en-US" sz="4400" dirty="0"/>
              <a:t>more than ever, it’s imperative that we go the extra step to capitalize on any opportunities that may </a:t>
            </a:r>
            <a:r>
              <a:rPr lang="en-US" sz="4400"/>
              <a:t>be available to us.</a:t>
            </a:r>
            <a:endParaRPr lang="en-US" sz="4400" dirty="0"/>
          </a:p>
          <a:p>
            <a:endParaRPr lang="en-US" sz="4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7007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024759"/>
            <a:ext cx="8718914" cy="5016601"/>
          </a:xfrm>
        </p:spPr>
        <p:txBody>
          <a:bodyPr>
            <a:normAutofit/>
          </a:bodyPr>
          <a:lstStyle/>
          <a:p>
            <a:r>
              <a:rPr lang="en-US" sz="6000" dirty="0"/>
              <a:t>1. Make sure </a:t>
            </a:r>
            <a:r>
              <a:rPr lang="en-US" sz="6000"/>
              <a:t>you have A </a:t>
            </a:r>
            <a:r>
              <a:rPr lang="en-US" sz="6000" dirty="0"/>
              <a:t>Purchasing policy.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967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4272" y="646387"/>
            <a:ext cx="8718914" cy="5502165"/>
          </a:xfrm>
        </p:spPr>
        <p:txBody>
          <a:bodyPr>
            <a:normAutofit/>
          </a:bodyPr>
          <a:lstStyle/>
          <a:p>
            <a:r>
              <a:rPr lang="en-US" sz="3600" dirty="0"/>
              <a:t>The Purchasing Policy should address issues like,</a:t>
            </a:r>
          </a:p>
          <a:p>
            <a:r>
              <a:rPr lang="en-US" sz="3600" dirty="0"/>
              <a:t>1.  The department responsibilities</a:t>
            </a:r>
          </a:p>
          <a:p>
            <a:r>
              <a:rPr lang="en-US" sz="3600" dirty="0"/>
              <a:t>2.  Purchasing parameters</a:t>
            </a:r>
          </a:p>
          <a:p>
            <a:r>
              <a:rPr lang="en-US" sz="3600" dirty="0"/>
              <a:t>3.  Purchasing Procedure Violations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5224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662152"/>
            <a:ext cx="8718914" cy="5360276"/>
          </a:xfrm>
        </p:spPr>
        <p:txBody>
          <a:bodyPr>
            <a:normAutofit/>
          </a:bodyPr>
          <a:lstStyle/>
          <a:p>
            <a:r>
              <a:rPr lang="en-US" sz="3200" dirty="0"/>
              <a:t>4. The Competitive Bidding Process  </a:t>
            </a:r>
          </a:p>
          <a:p>
            <a:r>
              <a:rPr lang="en-US" sz="3200" dirty="0"/>
              <a:t>5.  Exceptions to Competitive Bidding</a:t>
            </a:r>
          </a:p>
          <a:p>
            <a:pPr lvl="1"/>
            <a:r>
              <a:rPr lang="en-US" sz="3000" dirty="0"/>
              <a:t>Emergency Purchases</a:t>
            </a:r>
          </a:p>
          <a:p>
            <a:pPr lvl="1"/>
            <a:r>
              <a:rPr lang="en-US" sz="3000" dirty="0"/>
              <a:t>Sole Source Purchases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92011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520263"/>
            <a:ext cx="8718914" cy="5849006"/>
          </a:xfrm>
        </p:spPr>
        <p:txBody>
          <a:bodyPr>
            <a:normAutofit/>
          </a:bodyPr>
          <a:lstStyle/>
          <a:p>
            <a:r>
              <a:rPr lang="en-US" sz="4400" dirty="0"/>
              <a:t>6.  Explore alternatives to the State approved Vender List by becoming a member of public cooperative such as Sourcewell/NJPA.</a:t>
            </a:r>
          </a:p>
          <a:p>
            <a:r>
              <a:rPr lang="en-US" sz="4400" dirty="0"/>
              <a:t>(National Joint Powers Alliance) </a:t>
            </a:r>
          </a:p>
        </p:txBody>
      </p:sp>
    </p:spTree>
    <p:extLst>
      <p:ext uri="{BB962C8B-B14F-4D97-AF65-F5344CB8AC3E}">
        <p14:creationId xmlns:p14="http://schemas.microsoft.com/office/powerpoint/2010/main" val="1539700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975" y="583324"/>
            <a:ext cx="8718914" cy="5833242"/>
          </a:xfrm>
        </p:spPr>
        <p:txBody>
          <a:bodyPr>
            <a:normAutofit/>
          </a:bodyPr>
          <a:lstStyle/>
          <a:p>
            <a:r>
              <a:rPr lang="en-US" sz="3200" dirty="0"/>
              <a:t>Sourcewell is a public cooperative agency that provides contract purchasing solutions, professional development and other services to government, education and nonprofit organizations</a:t>
            </a:r>
          </a:p>
          <a:p>
            <a:r>
              <a:rPr lang="en-US" sz="3200" dirty="0"/>
              <a:t>Sourcewell helps its members save time and money by offering pre-negotiated pricing and competitive contracts.  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271577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8148" y="520263"/>
            <a:ext cx="8718914" cy="6069723"/>
          </a:xfrm>
        </p:spPr>
        <p:txBody>
          <a:bodyPr>
            <a:normAutofit/>
          </a:bodyPr>
          <a:lstStyle/>
          <a:p>
            <a:r>
              <a:rPr lang="en-US" sz="4400" dirty="0"/>
              <a:t>Other Cooperatives are</a:t>
            </a:r>
          </a:p>
          <a:p>
            <a:r>
              <a:rPr lang="en-US" sz="4400" dirty="0"/>
              <a:t>1.  NPPGov</a:t>
            </a:r>
          </a:p>
          <a:p>
            <a:r>
              <a:rPr lang="en-US" sz="4400" dirty="0"/>
              <a:t>2.  HGHC Buy</a:t>
            </a:r>
          </a:p>
          <a:p>
            <a:r>
              <a:rPr lang="en-US" sz="4400" dirty="0"/>
              <a:t>3.  Buy Board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30043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803" y="567559"/>
            <a:ext cx="8718914" cy="5785944"/>
          </a:xfrm>
        </p:spPr>
        <p:txBody>
          <a:bodyPr>
            <a:normAutofit/>
          </a:bodyPr>
          <a:lstStyle/>
          <a:p>
            <a:r>
              <a:rPr lang="en-US" sz="3200" dirty="0"/>
              <a:t>7</a:t>
            </a:r>
            <a:r>
              <a:rPr lang="en-US" sz="4800" dirty="0"/>
              <a:t>.  		Bulk Purchase</a:t>
            </a:r>
          </a:p>
          <a:p>
            <a:r>
              <a:rPr lang="en-US" sz="4800" dirty="0"/>
              <a:t>8.  		Janitorial supply</a:t>
            </a:r>
          </a:p>
          <a:p>
            <a:r>
              <a:rPr lang="en-US" sz="4800" dirty="0"/>
              <a:t>9.  		Paper</a:t>
            </a:r>
          </a:p>
          <a:p>
            <a:r>
              <a:rPr lang="en-US" sz="4800" dirty="0"/>
              <a:t>10.  	General Supplies</a:t>
            </a:r>
          </a:p>
          <a:p>
            <a:endParaRPr lang="en-US" sz="32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389884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5086" y="488731"/>
            <a:ext cx="8718914" cy="5927835"/>
          </a:xfrm>
        </p:spPr>
        <p:txBody>
          <a:bodyPr>
            <a:normAutofit/>
          </a:bodyPr>
          <a:lstStyle/>
          <a:p>
            <a:r>
              <a:rPr lang="en-US" sz="4400" dirty="0"/>
              <a:t>11.	Leasing  as oppose to Buying</a:t>
            </a:r>
          </a:p>
          <a:p>
            <a:r>
              <a:rPr lang="en-US" sz="4400" dirty="0"/>
              <a:t>12.	Accounting Software 			     Upgrade</a:t>
            </a:r>
          </a:p>
          <a:p>
            <a:r>
              <a:rPr lang="en-US" sz="4400" dirty="0"/>
              <a:t>13.	Automate the Purchasing process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328620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727" y="204952"/>
            <a:ext cx="9239176" cy="6211614"/>
          </a:xfrm>
        </p:spPr>
        <p:txBody>
          <a:bodyPr>
            <a:normAutofit lnSpcReduction="10000"/>
          </a:bodyPr>
          <a:lstStyle/>
          <a:p>
            <a:r>
              <a:rPr lang="en-US" sz="3200" b="1" dirty="0"/>
              <a:t>14.</a:t>
            </a:r>
          </a:p>
          <a:p>
            <a:r>
              <a:rPr lang="en-US" sz="3200" b="1" dirty="0"/>
              <a:t>Reduce manual accounting work:</a:t>
            </a:r>
            <a:r>
              <a:rPr lang="en-US" sz="3200" dirty="0"/>
              <a:t> Manually managing the procurement and accounting process is expensive and inefficient. </a:t>
            </a:r>
          </a:p>
          <a:p>
            <a:endParaRPr lang="en-US" sz="3200" dirty="0"/>
          </a:p>
          <a:p>
            <a:r>
              <a:rPr lang="en-US" sz="3200" dirty="0"/>
              <a:t>Errors in accounts payable processes result in extra fees, double payments, and the loss of early payment discounts. </a:t>
            </a:r>
          </a:p>
          <a:p>
            <a:endParaRPr lang="en-US" sz="3200" dirty="0"/>
          </a:p>
          <a:p>
            <a:r>
              <a:rPr lang="en-US" sz="3200" dirty="0"/>
              <a:t>Reduce manual data entry and processing to drop your per-invoice accounting cost and save valuable overhead.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03277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679" y="331076"/>
            <a:ext cx="8718914" cy="5849007"/>
          </a:xfrm>
        </p:spPr>
        <p:txBody>
          <a:bodyPr>
            <a:normAutofit/>
          </a:bodyPr>
          <a:lstStyle/>
          <a:p>
            <a:r>
              <a:rPr lang="en-US" sz="4400" dirty="0"/>
              <a:t>15.	Scrub your vendor list Every year</a:t>
            </a:r>
          </a:p>
          <a:p>
            <a:endParaRPr lang="en-US" sz="4400" dirty="0"/>
          </a:p>
          <a:p>
            <a:r>
              <a:rPr lang="en-US" sz="4400" dirty="0"/>
              <a:t>16.	W-9 and Liability Insurance. </a:t>
            </a:r>
          </a:p>
          <a:p>
            <a:endParaRPr lang="en-US" sz="4400" dirty="0"/>
          </a:p>
          <a:p>
            <a:r>
              <a:rPr lang="en-US" sz="4400" dirty="0"/>
              <a:t>17.	Leverage Volume Discounts.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649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9C527-B5F1-49C5-916F-002EBB7AD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2024" y="126125"/>
            <a:ext cx="9601783" cy="6416566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For the next hour we are going to talk about </a:t>
            </a:r>
          </a:p>
          <a:p>
            <a:pPr lvl="1"/>
            <a:r>
              <a:rPr lang="en-US" sz="4200" dirty="0"/>
              <a:t>A.  Current Purchasing climate and Issues.</a:t>
            </a:r>
          </a:p>
          <a:p>
            <a:pPr lvl="1"/>
            <a:r>
              <a:rPr lang="en-US" sz="4200" dirty="0"/>
              <a:t>B.  Some of the Underlying factors that are fueling these issues</a:t>
            </a:r>
          </a:p>
          <a:p>
            <a:pPr lvl="1"/>
            <a:r>
              <a:rPr lang="en-US" sz="4200" dirty="0"/>
              <a:t>C.  Processes and Procedures that must be in place for the organization to be successful</a:t>
            </a:r>
          </a:p>
          <a:p>
            <a:pPr lvl="1"/>
            <a:r>
              <a:rPr lang="en-US" sz="4200" dirty="0"/>
              <a:t>D.  And Solutions if implemented, will 			produce some purchasing 							efficiencies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561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8148" y="126124"/>
            <a:ext cx="8718914" cy="6243145"/>
          </a:xfrm>
        </p:spPr>
        <p:txBody>
          <a:bodyPr>
            <a:normAutofit/>
          </a:bodyPr>
          <a:lstStyle/>
          <a:p>
            <a:r>
              <a:rPr lang="en-US" sz="4400" dirty="0"/>
              <a:t>18.	Be cognizance of state laws </a:t>
            </a:r>
          </a:p>
          <a:p>
            <a:r>
              <a:rPr lang="en-US" sz="4400" dirty="0"/>
              <a:t>19.	Don’t be tempted to operate out side the boundaries. </a:t>
            </a:r>
          </a:p>
          <a:p>
            <a:r>
              <a:rPr lang="en-US" sz="4400" dirty="0"/>
              <a:t>20.	Always make sure you consult with your attorney on issues that are considered out of the box.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774904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728" y="173421"/>
            <a:ext cx="8718914" cy="5959365"/>
          </a:xfrm>
        </p:spPr>
        <p:txBody>
          <a:bodyPr>
            <a:normAutofit/>
          </a:bodyPr>
          <a:lstStyle/>
          <a:p>
            <a:r>
              <a:rPr lang="en-US" sz="4000" dirty="0"/>
              <a:t>21.	Disposal of surplus property</a:t>
            </a:r>
          </a:p>
          <a:p>
            <a:r>
              <a:rPr lang="en-US" sz="4000" dirty="0"/>
              <a:t>22.	Cooperative Procurement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824312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4808-0892-4ACC-ABEC-9FFB9B85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580" y="2333298"/>
            <a:ext cx="8596668" cy="1749972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333297"/>
            <a:ext cx="8718914" cy="3708063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endParaRPr lang="en-US" sz="32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7840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7FBAC-C0F1-48C3-B0B3-CB921C722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8441" y="1428879"/>
            <a:ext cx="7788166" cy="3174652"/>
          </a:xfrm>
        </p:spPr>
        <p:txBody>
          <a:bodyPr/>
          <a:lstStyle/>
          <a:p>
            <a:pPr algn="ctr"/>
            <a:r>
              <a:rPr lang="en-US" sz="7200" dirty="0"/>
              <a:t>The Perfect </a:t>
            </a:r>
            <a:br>
              <a:rPr lang="en-US" sz="7200" dirty="0"/>
            </a:br>
            <a:r>
              <a:rPr lang="en-US" sz="7200" dirty="0"/>
              <a:t>Storm</a:t>
            </a:r>
          </a:p>
        </p:txBody>
      </p:sp>
    </p:spTree>
    <p:extLst>
      <p:ext uri="{BB962C8B-B14F-4D97-AF65-F5344CB8AC3E}">
        <p14:creationId xmlns:p14="http://schemas.microsoft.com/office/powerpoint/2010/main" val="197524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nline Media 4" title="Monster Wave Scene! - The Perfect Storm">
            <a:hlinkClick r:id="" action="ppaction://media"/>
            <a:extLst>
              <a:ext uri="{FF2B5EF4-FFF2-40B4-BE49-F238E27FC236}">
                <a16:creationId xmlns:a16="http://schemas.microsoft.com/office/drawing/2014/main" id="{0110A319-6CEE-41DD-8E40-E7DD7AE11C0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1338" y="378372"/>
            <a:ext cx="8008883" cy="531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851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635E9-17EA-464A-B317-1F90E903E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474" y="220717"/>
            <a:ext cx="7766936" cy="6511159"/>
          </a:xfrm>
        </p:spPr>
        <p:txBody>
          <a:bodyPr/>
          <a:lstStyle/>
          <a:p>
            <a:pPr algn="ctr"/>
            <a:r>
              <a:rPr lang="en-US" dirty="0"/>
              <a:t>What are some of the main factors that have influenced or contributed to the overall purchasing climate we are now experiencing ?</a:t>
            </a:r>
          </a:p>
        </p:txBody>
      </p:sp>
    </p:spTree>
    <p:extLst>
      <p:ext uri="{BB962C8B-B14F-4D97-AF65-F5344CB8AC3E}">
        <p14:creationId xmlns:p14="http://schemas.microsoft.com/office/powerpoint/2010/main" val="3731136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C4808-0892-4ACC-ABEC-9FFB9B85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Three Major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46B7-A88C-46CF-A670-546F627C1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8718914" cy="3880772"/>
          </a:xfrm>
        </p:spPr>
        <p:txBody>
          <a:bodyPr>
            <a:normAutofit/>
          </a:bodyPr>
          <a:lstStyle/>
          <a:p>
            <a:r>
              <a:rPr lang="en-US" sz="4800" dirty="0"/>
              <a:t>1.  INFLATION: 	</a:t>
            </a:r>
            <a:r>
              <a:rPr lang="en-US" sz="4800" dirty="0">
                <a:solidFill>
                  <a:srgbClr val="000000"/>
                </a:solidFill>
                <a:latin typeface="TiemposText"/>
              </a:rPr>
              <a:t>High consumer demand in the economy -- met with low supply.</a:t>
            </a:r>
            <a:r>
              <a:rPr lang="en-US" sz="4800" dirty="0"/>
              <a:t> </a:t>
            </a:r>
          </a:p>
          <a:p>
            <a:pPr marL="0" indent="0">
              <a:buNone/>
            </a:pPr>
            <a:r>
              <a:rPr lang="en-US" sz="4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901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635E9-17EA-464A-B317-1F90E903E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474" y="2506718"/>
            <a:ext cx="7766936" cy="2554014"/>
          </a:xfrm>
        </p:spPr>
        <p:txBody>
          <a:bodyPr/>
          <a:lstStyle/>
          <a:p>
            <a:pPr algn="ctr"/>
            <a:endParaRPr lang="en-US" sz="6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27278-71D2-4A0A-B596-57FD1AEA5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24" y="110359"/>
            <a:ext cx="11934497" cy="662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622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635E9-17EA-464A-B317-1F90E903E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474" y="2506718"/>
            <a:ext cx="7766936" cy="2554014"/>
          </a:xfrm>
        </p:spPr>
        <p:txBody>
          <a:bodyPr/>
          <a:lstStyle/>
          <a:p>
            <a:pPr algn="ctr"/>
            <a:endParaRPr lang="en-US" sz="6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9AA55E-77C1-4A75-BA43-E75F19F88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90" y="0"/>
            <a:ext cx="11871434" cy="671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0752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925</TotalTime>
  <Words>765</Words>
  <Application>Microsoft Office PowerPoint</Application>
  <PresentationFormat>Widescreen</PresentationFormat>
  <Paragraphs>103</Paragraphs>
  <Slides>32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TiemposText</vt:lpstr>
      <vt:lpstr>Trebuchet MS</vt:lpstr>
      <vt:lpstr>Wingdings 3</vt:lpstr>
      <vt:lpstr>Facet</vt:lpstr>
      <vt:lpstr>PURCHASING</vt:lpstr>
      <vt:lpstr>PowerPoint Presentation</vt:lpstr>
      <vt:lpstr>PowerPoint Presentation</vt:lpstr>
      <vt:lpstr>The Perfect  Storm</vt:lpstr>
      <vt:lpstr>PowerPoint Presentation</vt:lpstr>
      <vt:lpstr>What are some of the main factors that have influenced or contributed to the overall purchasing climate we are now experiencing ?</vt:lpstr>
      <vt:lpstr>Three Major issues</vt:lpstr>
      <vt:lpstr>PowerPoint Presentation</vt:lpstr>
      <vt:lpstr>PowerPoint Presentation</vt:lpstr>
      <vt:lpstr>Three Major issues</vt:lpstr>
      <vt:lpstr>Three Major issues</vt:lpstr>
      <vt:lpstr>Three Major issues</vt:lpstr>
      <vt:lpstr>PowerPoint Presentation</vt:lpstr>
      <vt:lpstr>PowerPoint Presentation</vt:lpstr>
      <vt:lpstr>PowerPoint Presentation</vt:lpstr>
      <vt:lpstr>All those questions are coming from the Department Head Level or higher. </vt:lpstr>
      <vt:lpstr>The Other Questions</vt:lpstr>
      <vt:lpstr>The Other Questions</vt:lpstr>
      <vt:lpstr>What’s the answer to those questions?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A. Gonsalves</dc:creator>
  <cp:lastModifiedBy>OMMS Receptionist</cp:lastModifiedBy>
  <cp:revision>63</cp:revision>
  <cp:lastPrinted>2024-01-23T21:39:23Z</cp:lastPrinted>
  <dcterms:created xsi:type="dcterms:W3CDTF">2024-01-19T15:38:22Z</dcterms:created>
  <dcterms:modified xsi:type="dcterms:W3CDTF">2024-01-24T20:46:25Z</dcterms:modified>
</cp:coreProperties>
</file>