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handoutMasterIdLst>
    <p:handoutMasterId r:id="rId37"/>
  </p:handoutMasterIdLst>
  <p:sldIdLst>
    <p:sldId id="256" r:id="rId2"/>
    <p:sldId id="371" r:id="rId3"/>
    <p:sldId id="373" r:id="rId4"/>
    <p:sldId id="381" r:id="rId5"/>
    <p:sldId id="382" r:id="rId6"/>
    <p:sldId id="383" r:id="rId7"/>
    <p:sldId id="384" r:id="rId8"/>
    <p:sldId id="385" r:id="rId9"/>
    <p:sldId id="386" r:id="rId10"/>
    <p:sldId id="387" r:id="rId11"/>
    <p:sldId id="388" r:id="rId12"/>
    <p:sldId id="405" r:id="rId13"/>
    <p:sldId id="406" r:id="rId14"/>
    <p:sldId id="407" r:id="rId15"/>
    <p:sldId id="428" r:id="rId16"/>
    <p:sldId id="429" r:id="rId17"/>
    <p:sldId id="416" r:id="rId18"/>
    <p:sldId id="408" r:id="rId19"/>
    <p:sldId id="409" r:id="rId20"/>
    <p:sldId id="424" r:id="rId21"/>
    <p:sldId id="425" r:id="rId22"/>
    <p:sldId id="417" r:id="rId23"/>
    <p:sldId id="418" r:id="rId24"/>
    <p:sldId id="427" r:id="rId25"/>
    <p:sldId id="420" r:id="rId26"/>
    <p:sldId id="421" r:id="rId27"/>
    <p:sldId id="422" r:id="rId28"/>
    <p:sldId id="423" r:id="rId29"/>
    <p:sldId id="410" r:id="rId30"/>
    <p:sldId id="412" r:id="rId31"/>
    <p:sldId id="413" r:id="rId32"/>
    <p:sldId id="411" r:id="rId33"/>
    <p:sldId id="414" r:id="rId34"/>
    <p:sldId id="415"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06FA"/>
    <a:srgbClr val="FCDE04"/>
    <a:srgbClr val="F2960E"/>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18" autoAdjust="0"/>
    <p:restoredTop sz="84709" autoAdjust="0"/>
  </p:normalViewPr>
  <p:slideViewPr>
    <p:cSldViewPr snapToGrid="0">
      <p:cViewPr varScale="1">
        <p:scale>
          <a:sx n="70" d="100"/>
          <a:sy n="70" d="100"/>
        </p:scale>
        <p:origin x="504" y="6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8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7609D9A-CA43-4344-981B-CC12CD71DF49}" type="datetimeFigureOut">
              <a:rPr lang="en-US" smtClean="0"/>
              <a:t>1/24/2024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978E57-BFAB-4FE8-ACAD-9CFF54CE1C62}" type="slidenum">
              <a:rPr lang="en-US" smtClean="0"/>
              <a:t>‹#›</a:t>
            </a:fld>
            <a:endParaRPr lang="en-US" dirty="0"/>
          </a:p>
        </p:txBody>
      </p:sp>
    </p:spTree>
    <p:extLst>
      <p:ext uri="{BB962C8B-B14F-4D97-AF65-F5344CB8AC3E}">
        <p14:creationId xmlns:p14="http://schemas.microsoft.com/office/powerpoint/2010/main" val="318429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8A1FDA7-5CF3-4B39-89EA-019CD571EA40}" type="datetimeFigureOut">
              <a:rPr lang="en-US" smtClean="0"/>
              <a:t>1/24/2024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DD1F4A3-95CB-427E-9D3A-727662B9130E}" type="slidenum">
              <a:rPr lang="en-US" smtClean="0"/>
              <a:t>‹#›</a:t>
            </a:fld>
            <a:endParaRPr lang="en-US" dirty="0"/>
          </a:p>
        </p:txBody>
      </p:sp>
    </p:spTree>
    <p:extLst>
      <p:ext uri="{BB962C8B-B14F-4D97-AF65-F5344CB8AC3E}">
        <p14:creationId xmlns:p14="http://schemas.microsoft.com/office/powerpoint/2010/main" val="268764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EDD1F4A3-95CB-427E-9D3A-727662B9130E}" type="slidenum">
              <a:rPr lang="en-US" smtClean="0"/>
              <a:t>1</a:t>
            </a:fld>
            <a:endParaRPr lang="en-US" dirty="0"/>
          </a:p>
        </p:txBody>
      </p:sp>
    </p:spTree>
    <p:extLst>
      <p:ext uri="{BB962C8B-B14F-4D97-AF65-F5344CB8AC3E}">
        <p14:creationId xmlns:p14="http://schemas.microsoft.com/office/powerpoint/2010/main" val="104555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1F4A3-95CB-427E-9D3A-727662B9130E}" type="slidenum">
              <a:rPr lang="en-US" smtClean="0"/>
              <a:t>21</a:t>
            </a:fld>
            <a:endParaRPr lang="en-US" dirty="0"/>
          </a:p>
        </p:txBody>
      </p:sp>
    </p:spTree>
    <p:extLst>
      <p:ext uri="{BB962C8B-B14F-4D97-AF65-F5344CB8AC3E}">
        <p14:creationId xmlns:p14="http://schemas.microsoft.com/office/powerpoint/2010/main" val="149418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058400" cy="145075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2CEF3B-A037-46D0-B02C-1428F07E9383}"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1/24/2024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1/24/2024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1/24/2024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12520" y="15092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youtu.be/BM3T-nQvu5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152" y="1229709"/>
            <a:ext cx="7488620" cy="3095401"/>
          </a:xfrm>
        </p:spPr>
        <p:txBody>
          <a:bodyPr>
            <a:normAutofit fontScale="90000"/>
          </a:bodyPr>
          <a:lstStyle/>
          <a:p>
            <a:pPr algn="ctr">
              <a:lnSpc>
                <a:spcPct val="70000"/>
              </a:lnSpc>
            </a:pPr>
            <a:br>
              <a:rPr lang="en-US" sz="6600" dirty="0">
                <a:latin typeface="Times New Roman" panose="02020603050405020304" pitchFamily="18" charset="0"/>
                <a:cs typeface="Times New Roman" panose="02020603050405020304" pitchFamily="18" charset="0"/>
              </a:rPr>
            </a:br>
            <a:r>
              <a:rPr lang="en-US" sz="6600" b="1" dirty="0">
                <a:latin typeface="Times New Roman" panose="02020603050405020304" pitchFamily="18" charset="0"/>
                <a:cs typeface="Times New Roman" panose="02020603050405020304" pitchFamily="18" charset="0"/>
              </a:rPr>
              <a:t>CMAO</a:t>
            </a:r>
            <a:br>
              <a:rPr lang="en-US" sz="9600" dirty="0">
                <a:latin typeface="Times New Roman" panose="02020603050405020304" pitchFamily="18" charset="0"/>
                <a:cs typeface="Times New Roman" panose="02020603050405020304" pitchFamily="18" charset="0"/>
              </a:rPr>
            </a:br>
            <a:br>
              <a:rPr lang="en-US" sz="6600" b="1" dirty="0">
                <a:latin typeface="Times New Roman" panose="02020603050405020304" pitchFamily="18" charset="0"/>
                <a:cs typeface="Times New Roman" panose="02020603050405020304" pitchFamily="18" charset="0"/>
              </a:rPr>
            </a:br>
            <a:r>
              <a:rPr lang="en-US" sz="4900" b="1" dirty="0">
                <a:latin typeface="+mn-lt"/>
                <a:cs typeface="Times New Roman" panose="02020603050405020304" pitchFamily="18" charset="0"/>
              </a:rPr>
              <a:t>POLICY</a:t>
            </a:r>
            <a:br>
              <a:rPr lang="en-US" sz="4900" b="1" dirty="0">
                <a:latin typeface="+mn-lt"/>
                <a:cs typeface="Times New Roman" panose="02020603050405020304" pitchFamily="18" charset="0"/>
              </a:rPr>
            </a:br>
            <a:r>
              <a:rPr lang="en-US" sz="4900" b="1" dirty="0">
                <a:latin typeface="+mn-lt"/>
                <a:cs typeface="Times New Roman" panose="02020603050405020304" pitchFamily="18" charset="0"/>
              </a:rPr>
              <a:t>CREATION/MANAGEMENT</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t>
            </a:r>
            <a:br>
              <a:rPr lang="en-US" sz="6400" dirty="0">
                <a:latin typeface="New times"/>
                <a:cs typeface="Times New Roman" panose="02020603050405020304" pitchFamily="18" charset="0"/>
              </a:rPr>
            </a:br>
            <a:r>
              <a:rPr lang="en-US" sz="3900" dirty="0">
                <a:latin typeface="New times"/>
                <a:cs typeface="Times New Roman" panose="02020603050405020304" pitchFamily="18" charset="0"/>
              </a:rPr>
              <a:t>January 24, 2024</a:t>
            </a:r>
            <a:r>
              <a:rPr lang="en-US" sz="3900" dirty="0">
                <a:latin typeface="Times New Roman" panose="02020603050405020304" pitchFamily="18" charset="0"/>
                <a:cs typeface="Times New Roman" panose="02020603050405020304" pitchFamily="18" charset="0"/>
              </a:rPr>
              <a:t> </a:t>
            </a:r>
            <a:r>
              <a:rPr lang="en-US" sz="3900" dirty="0">
                <a:solidFill>
                  <a:schemeClr val="tx1"/>
                </a:solidFill>
                <a:latin typeface="Times New Roman" panose="02020603050405020304" pitchFamily="18" charset="0"/>
                <a:cs typeface="Times New Roman" panose="02020603050405020304" pitchFamily="18" charset="0"/>
              </a:rPr>
              <a:t>  </a:t>
            </a:r>
          </a:p>
        </p:txBody>
      </p:sp>
      <p:sp>
        <p:nvSpPr>
          <p:cNvPr id="3" name="Subtitle 2"/>
          <p:cNvSpPr>
            <a:spLocks noGrp="1"/>
          </p:cNvSpPr>
          <p:nvPr>
            <p:ph type="subTitle" idx="1"/>
          </p:nvPr>
        </p:nvSpPr>
        <p:spPr>
          <a:xfrm>
            <a:off x="1097281" y="3753611"/>
            <a:ext cx="10058400" cy="1143000"/>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631" y="1502063"/>
            <a:ext cx="2823050" cy="2823050"/>
          </a:xfrm>
          <a:prstGeom prst="rect">
            <a:avLst/>
          </a:prstGeom>
        </p:spPr>
      </p:pic>
      <p:sp>
        <p:nvSpPr>
          <p:cNvPr id="5" name="Rectangle 4"/>
          <p:cNvSpPr/>
          <p:nvPr/>
        </p:nvSpPr>
        <p:spPr>
          <a:xfrm>
            <a:off x="2935799" y="4440839"/>
            <a:ext cx="3190682" cy="369332"/>
          </a:xfrm>
          <a:prstGeom prst="rect">
            <a:avLst/>
          </a:prstGeom>
        </p:spPr>
        <p:txBody>
          <a:bodyPr wrap="none">
            <a:spAutoFit/>
          </a:bodyPr>
          <a:lstStyle/>
          <a:p>
            <a:r>
              <a:rPr lang="en-US" u="sng" dirty="0">
                <a:solidFill>
                  <a:srgbClr val="1F4E79"/>
                </a:solidFill>
                <a:latin typeface="Calibri" panose="020F0502020204030204" pitchFamily="34" charset="0"/>
                <a:ea typeface="Calibri" panose="020F0502020204030204" pitchFamily="34" charset="0"/>
                <a:hlinkClick r:id="rId4"/>
              </a:rPr>
              <a:t>https://youtu.be/BM3T-nQvu5E</a:t>
            </a:r>
            <a:endParaRPr lang="en-US" dirty="0"/>
          </a:p>
        </p:txBody>
      </p:sp>
    </p:spTree>
    <p:extLst>
      <p:ext uri="{BB962C8B-B14F-4D97-AF65-F5344CB8AC3E}">
        <p14:creationId xmlns:p14="http://schemas.microsoft.com/office/powerpoint/2010/main" val="3903114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628532"/>
            <a:ext cx="10536702" cy="771444"/>
          </a:xfrm>
        </p:spPr>
        <p:txBody>
          <a:bodyPr>
            <a:noAutofit/>
          </a:bodyPr>
          <a:lstStyle/>
          <a:p>
            <a:pPr algn="ctr"/>
            <a:r>
              <a:rPr lang="en-US" sz="4400" b="1" dirty="0">
                <a:solidFill>
                  <a:prstClr val="black"/>
                </a:solidFill>
                <a:latin typeface="Calibri" panose="020F0502020204030204"/>
                <a:cs typeface="Arial" panose="020B0604020202020204" pitchFamily="34" charset="0"/>
              </a:rPr>
              <a:t>COUNCIL ELECTIONS AND RECALLS</a:t>
            </a:r>
            <a:endParaRPr lang="en-US" sz="4400" b="1"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4" name="TextBox 3"/>
          <p:cNvSpPr txBox="1"/>
          <p:nvPr/>
        </p:nvSpPr>
        <p:spPr>
          <a:xfrm>
            <a:off x="1186537" y="1603860"/>
            <a:ext cx="10747717" cy="5478423"/>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One of the commissioners that was elected in 2023 had allegedly marched in right wing extremist rallies and allegedly belonged to white nationalist groups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Constant commenting in public meetings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Led to recall effort by perceived “left” group</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Council considered a censure resolution</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Recall resolution passed with election called for April 2</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At least one opponent has announced; filing period 29-31 Jan</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Policy leads to ability of the people to redress wrongs or perceived wrongs and elect their representative</a:t>
            </a:r>
          </a:p>
          <a:p>
            <a:endParaRPr lang="en-US" sz="4800" dirty="0"/>
          </a:p>
        </p:txBody>
      </p:sp>
      <p:sp>
        <p:nvSpPr>
          <p:cNvPr id="5" name="TextBox 4"/>
          <p:cNvSpPr txBox="1"/>
          <p:nvPr/>
        </p:nvSpPr>
        <p:spPr>
          <a:xfrm>
            <a:off x="4051494" y="2396334"/>
            <a:ext cx="7315201" cy="2554545"/>
          </a:xfrm>
          <a:prstGeom prst="rect">
            <a:avLst/>
          </a:prstGeom>
          <a:noFill/>
        </p:spPr>
        <p:txBody>
          <a:bodyPr wrap="square" rtlCol="0">
            <a:spAutoFit/>
          </a:bodyPr>
          <a:lstStyle/>
          <a:p>
            <a:r>
              <a:rPr lang="en-US" sz="3200" dirty="0"/>
              <a:t> </a:t>
            </a:r>
          </a:p>
          <a:p>
            <a:pPr marL="285750" indent="-285750">
              <a:buFont typeface="Arial" panose="020B0604020202020204" pitchFamily="34" charset="0"/>
              <a:buChar char="•"/>
            </a:pPr>
            <a:endParaRPr lang="en-US" sz="3200" dirty="0"/>
          </a:p>
          <a:p>
            <a:r>
              <a:rPr lang="en-US" sz="3200" dirty="0"/>
              <a:t> </a:t>
            </a:r>
          </a:p>
          <a:p>
            <a:pPr marL="285750" indent="-285750">
              <a:buFont typeface="Arial" panose="020B0604020202020204" pitchFamily="34" charset="0"/>
              <a:buChar char="•"/>
            </a:pPr>
            <a:endParaRPr lang="en-US" sz="3200" dirty="0"/>
          </a:p>
          <a:p>
            <a:endParaRPr lang="en-US" sz="3200" dirty="0"/>
          </a:p>
        </p:txBody>
      </p:sp>
    </p:spTree>
    <p:extLst>
      <p:ext uri="{BB962C8B-B14F-4D97-AF65-F5344CB8AC3E}">
        <p14:creationId xmlns:p14="http://schemas.microsoft.com/office/powerpoint/2010/main" val="384742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716286"/>
            <a:ext cx="10536702" cy="771444"/>
          </a:xfrm>
        </p:spPr>
        <p:txBody>
          <a:bodyPr>
            <a:noAutofit/>
          </a:bodyPr>
          <a:lstStyle/>
          <a:p>
            <a:pPr algn="ctr"/>
            <a:r>
              <a:rPr lang="en-US" sz="4400" b="1" spc="0" dirty="0">
                <a:solidFill>
                  <a:prstClr val="black"/>
                </a:solidFill>
                <a:latin typeface="+mn-lt"/>
              </a:rPr>
              <a:t>NEWTON’S THIRD LAW OF MOTION</a:t>
            </a:r>
            <a:r>
              <a:rPr lang="en-US" sz="7200" b="1" dirty="0">
                <a:solidFill>
                  <a:schemeClr val="tx1"/>
                </a:solidFill>
                <a:latin typeface="+mn-lt"/>
                <a:cs typeface="Arial" panose="020B0604020202020204" pitchFamily="34" charset="0"/>
              </a:rPr>
              <a:t>  </a:t>
            </a:r>
          </a:p>
        </p:txBody>
      </p:sp>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4" name="TextBox 3"/>
          <p:cNvSpPr txBox="1"/>
          <p:nvPr/>
        </p:nvSpPr>
        <p:spPr>
          <a:xfrm>
            <a:off x="1153131" y="1899210"/>
            <a:ext cx="10747717" cy="3282950"/>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For every action there is an equal and opposite reaction</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Newton’s law applies to municipal dynamics as well as physics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Council updates meeting rules by resolution</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Council tables censure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Council votes to set recall election date</a:t>
            </a:r>
          </a:p>
          <a:p>
            <a:endParaRPr lang="en-US" sz="4800" dirty="0"/>
          </a:p>
        </p:txBody>
      </p:sp>
      <p:sp>
        <p:nvSpPr>
          <p:cNvPr id="5" name="TextBox 4"/>
          <p:cNvSpPr txBox="1"/>
          <p:nvPr/>
        </p:nvSpPr>
        <p:spPr>
          <a:xfrm>
            <a:off x="4051494" y="2396334"/>
            <a:ext cx="7315201" cy="2554545"/>
          </a:xfrm>
          <a:prstGeom prst="rect">
            <a:avLst/>
          </a:prstGeom>
          <a:noFill/>
        </p:spPr>
        <p:txBody>
          <a:bodyPr wrap="square" rtlCol="0">
            <a:spAutoFit/>
          </a:bodyPr>
          <a:lstStyle/>
          <a:p>
            <a:r>
              <a:rPr lang="en-US" sz="3200" dirty="0"/>
              <a:t> </a:t>
            </a:r>
          </a:p>
          <a:p>
            <a:pPr marL="285750" indent="-285750">
              <a:buFont typeface="Arial" panose="020B0604020202020204" pitchFamily="34" charset="0"/>
              <a:buChar char="•"/>
            </a:pPr>
            <a:endParaRPr lang="en-US" sz="3200" dirty="0"/>
          </a:p>
          <a:p>
            <a:r>
              <a:rPr lang="en-US" sz="3200" dirty="0"/>
              <a:t> </a:t>
            </a:r>
          </a:p>
          <a:p>
            <a:pPr marL="285750" indent="-285750">
              <a:buFont typeface="Arial" panose="020B0604020202020204" pitchFamily="34" charset="0"/>
              <a:buChar char="•"/>
            </a:pPr>
            <a:endParaRPr lang="en-US" sz="3200" dirty="0"/>
          </a:p>
          <a:p>
            <a:endParaRPr lang="en-US" sz="3200" dirty="0"/>
          </a:p>
        </p:txBody>
      </p:sp>
      <p:pic>
        <p:nvPicPr>
          <p:cNvPr id="2" name="Picture 1"/>
          <p:cNvPicPr>
            <a:picLocks noChangeAspect="1"/>
          </p:cNvPicPr>
          <p:nvPr/>
        </p:nvPicPr>
        <p:blipFill>
          <a:blip r:embed="rId3"/>
          <a:stretch>
            <a:fillRect/>
          </a:stretch>
        </p:blipFill>
        <p:spPr>
          <a:xfrm>
            <a:off x="8514413" y="2773143"/>
            <a:ext cx="3138054" cy="3520355"/>
          </a:xfrm>
          <a:prstGeom prst="rect">
            <a:avLst/>
          </a:prstGeom>
        </p:spPr>
      </p:pic>
    </p:spTree>
    <p:extLst>
      <p:ext uri="{BB962C8B-B14F-4D97-AF65-F5344CB8AC3E}">
        <p14:creationId xmlns:p14="http://schemas.microsoft.com/office/powerpoint/2010/main" val="287552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5" y="775725"/>
            <a:ext cx="10536702" cy="645975"/>
          </a:xfrm>
        </p:spPr>
        <p:txBody>
          <a:bodyPr>
            <a:noAutofit/>
          </a:bodyPr>
          <a:lstStyle/>
          <a:p>
            <a:pPr algn="ctr"/>
            <a:r>
              <a:rPr lang="en-US" sz="4400" b="1" spc="0" dirty="0">
                <a:solidFill>
                  <a:prstClr val="black"/>
                </a:solidFill>
                <a:latin typeface="+mn-lt"/>
              </a:rPr>
              <a:t>LIBRARY ISSUES</a:t>
            </a:r>
            <a:endParaRPr lang="en-US" sz="6900"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5" name="TextBox 4"/>
          <p:cNvSpPr txBox="1"/>
          <p:nvPr/>
        </p:nvSpPr>
        <p:spPr>
          <a:xfrm>
            <a:off x="1059549" y="2031270"/>
            <a:ext cx="9655555" cy="3707682"/>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During COVID, focus on computer networking, connections, remote learning and program software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Zoom, YouTube, and Google Classroom became prevalent</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Also, social media outreach and digital programs were enhanced</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Home learning was prevalent and homeschooling increased</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National societal issues flared and became local issues at our library</a:t>
            </a:r>
          </a:p>
        </p:txBody>
      </p:sp>
    </p:spTree>
    <p:extLst>
      <p:ext uri="{BB962C8B-B14F-4D97-AF65-F5344CB8AC3E}">
        <p14:creationId xmlns:p14="http://schemas.microsoft.com/office/powerpoint/2010/main" val="833671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1011100"/>
            <a:ext cx="10536702" cy="533434"/>
          </a:xfrm>
        </p:spPr>
        <p:txBody>
          <a:bodyPr>
            <a:noAutofit/>
          </a:bodyPr>
          <a:lstStyle/>
          <a:p>
            <a:pPr algn="ctr"/>
            <a:r>
              <a:rPr lang="en-US" sz="4400" b="1" spc="0" dirty="0">
                <a:solidFill>
                  <a:prstClr val="black"/>
                </a:solidFill>
                <a:latin typeface="+mn-lt"/>
              </a:rPr>
              <a:t>LIBRARY ISSUES</a:t>
            </a:r>
            <a:endParaRPr lang="en-US" sz="6900"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5" name="TextBox 4"/>
          <p:cNvSpPr txBox="1"/>
          <p:nvPr/>
        </p:nvSpPr>
        <p:spPr>
          <a:xfrm>
            <a:off x="798023" y="2047452"/>
            <a:ext cx="9220842" cy="4810548"/>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Issues such as LGBTQ, sexually explicit material, violence, racial, religious and political</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Employee turnover higher to include the library director</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Difficult to find library directors or deputy directors, especially with a Masters in Library Science or in Library and Information Science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Newer, younger employees empowered with new digital outreach software</a:t>
            </a:r>
          </a:p>
          <a:p>
            <a:pPr fontAlgn="b"/>
            <a:endParaRPr lang="en-US" sz="4000" dirty="0"/>
          </a:p>
          <a:p>
            <a:pPr fontAlgn="b"/>
            <a:r>
              <a:rPr lang="en-US" sz="4000" dirty="0"/>
              <a:t> </a:t>
            </a:r>
          </a:p>
        </p:txBody>
      </p:sp>
    </p:spTree>
    <p:extLst>
      <p:ext uri="{BB962C8B-B14F-4D97-AF65-F5344CB8AC3E}">
        <p14:creationId xmlns:p14="http://schemas.microsoft.com/office/powerpoint/2010/main" val="88006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965916"/>
            <a:ext cx="10536702" cy="547501"/>
          </a:xfrm>
        </p:spPr>
        <p:txBody>
          <a:bodyPr>
            <a:noAutofit/>
          </a:bodyPr>
          <a:lstStyle/>
          <a:p>
            <a:pPr algn="ctr"/>
            <a:r>
              <a:rPr lang="en-US" sz="4400" b="1" spc="0" dirty="0">
                <a:solidFill>
                  <a:prstClr val="black"/>
                </a:solidFill>
                <a:latin typeface="+mn-lt"/>
              </a:rPr>
              <a:t>LIBRARY BOARD</a:t>
            </a:r>
            <a:endParaRPr lang="en-US" sz="6900"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670776431"/>
              </p:ext>
            </p:extLst>
          </p:nvPr>
        </p:nvGraphicFramePr>
        <p:xfrm>
          <a:off x="1003922" y="2284859"/>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5" name="TextBox 4"/>
          <p:cNvSpPr txBox="1"/>
          <p:nvPr/>
        </p:nvSpPr>
        <p:spPr>
          <a:xfrm>
            <a:off x="745585" y="1899138"/>
            <a:ext cx="8721971" cy="3835922"/>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Seven members appointed by the city commission</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Given five specific responsibilities by ordinance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First task they decide to take on is to rewrite library policies to resolve problem or perceived problem</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They meet every other month so progress is slow</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Friction between extremes on the left and right create divisiveness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Difficult to work with the board</a:t>
            </a:r>
          </a:p>
        </p:txBody>
      </p:sp>
      <p:pic>
        <p:nvPicPr>
          <p:cNvPr id="2" name="Picture 1"/>
          <p:cNvPicPr>
            <a:picLocks noChangeAspect="1"/>
          </p:cNvPicPr>
          <p:nvPr/>
        </p:nvPicPr>
        <p:blipFill>
          <a:blip r:embed="rId3"/>
          <a:stretch>
            <a:fillRect/>
          </a:stretch>
        </p:blipFill>
        <p:spPr>
          <a:xfrm>
            <a:off x="8531373" y="2284859"/>
            <a:ext cx="3353268" cy="1876687"/>
          </a:xfrm>
          <a:prstGeom prst="rect">
            <a:avLst/>
          </a:prstGeom>
        </p:spPr>
      </p:pic>
    </p:spTree>
    <p:extLst>
      <p:ext uri="{BB962C8B-B14F-4D97-AF65-F5344CB8AC3E}">
        <p14:creationId xmlns:p14="http://schemas.microsoft.com/office/powerpoint/2010/main" val="426589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801E-45D1-7B3F-1321-82A60355258F}"/>
              </a:ext>
            </a:extLst>
          </p:cNvPr>
          <p:cNvSpPr>
            <a:spLocks noGrp="1"/>
          </p:cNvSpPr>
          <p:nvPr>
            <p:ph type="title"/>
          </p:nvPr>
        </p:nvSpPr>
        <p:spPr>
          <a:xfrm>
            <a:off x="1066800" y="-242406"/>
            <a:ext cx="10058400" cy="1555817"/>
          </a:xfrm>
        </p:spPr>
        <p:txBody>
          <a:bodyPr>
            <a:normAutofit/>
          </a:bodyPr>
          <a:lstStyle/>
          <a:p>
            <a:pPr algn="ctr"/>
            <a:r>
              <a:rPr lang="en-US" sz="4400" b="1" spc="0" dirty="0">
                <a:solidFill>
                  <a:prstClr val="black"/>
                </a:solidFill>
                <a:latin typeface="+mn-lt"/>
              </a:rPr>
              <a:t>LIBRARY BOARD RESPONSIBILITIES</a:t>
            </a:r>
            <a:endParaRPr lang="en-US" sz="4400" dirty="0"/>
          </a:p>
        </p:txBody>
      </p:sp>
      <p:pic>
        <p:nvPicPr>
          <p:cNvPr id="6" name="Picture 5">
            <a:extLst>
              <a:ext uri="{FF2B5EF4-FFF2-40B4-BE49-F238E27FC236}">
                <a16:creationId xmlns:a16="http://schemas.microsoft.com/office/drawing/2014/main" id="{3EDB463F-96FA-A4DB-36BC-6C1539912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Content Placeholder 8">
            <a:extLst>
              <a:ext uri="{FF2B5EF4-FFF2-40B4-BE49-F238E27FC236}">
                <a16:creationId xmlns:a16="http://schemas.microsoft.com/office/drawing/2014/main" id="{FFA0802E-C534-AFE0-A8A1-0B1D9A91967F}"/>
              </a:ext>
            </a:extLst>
          </p:cNvPr>
          <p:cNvSpPr>
            <a:spLocks noGrp="1"/>
          </p:cNvSpPr>
          <p:nvPr>
            <p:ph idx="1"/>
          </p:nvPr>
        </p:nvSpPr>
        <p:spPr>
          <a:xfrm>
            <a:off x="1066800" y="1496291"/>
            <a:ext cx="10058400" cy="4555374"/>
          </a:xfrm>
        </p:spPr>
        <p:txBody>
          <a:bodyPr>
            <a:noAutofit/>
          </a:bodyPr>
          <a:lstStyle/>
          <a:p>
            <a:endParaRPr lang="en-US" sz="2800" dirty="0"/>
          </a:p>
          <a:p>
            <a:r>
              <a:rPr lang="en-US" sz="2800" dirty="0"/>
              <a:t>The duties of the Library Board are set out in Enid Municipal Code 2014, § 7-10-5. The duties include:</a:t>
            </a:r>
          </a:p>
          <a:p>
            <a:r>
              <a:rPr lang="en-US" sz="2800" dirty="0"/>
              <a:t>a. conducting hearings or meetings when needed;</a:t>
            </a:r>
          </a:p>
          <a:p>
            <a:r>
              <a:rPr lang="en-US" sz="2800" dirty="0"/>
              <a:t>b. an annual review of the library budget to include recommendations concerning expenditures and projects;</a:t>
            </a:r>
          </a:p>
          <a:p>
            <a:r>
              <a:rPr lang="en-US" sz="2800" dirty="0"/>
              <a:t>c. reviewing, developing, and adopting library policies that affect patrons, public service, and the availability of services for residents throughout Garfield County;</a:t>
            </a:r>
          </a:p>
        </p:txBody>
      </p:sp>
    </p:spTree>
    <p:extLst>
      <p:ext uri="{BB962C8B-B14F-4D97-AF65-F5344CB8AC3E}">
        <p14:creationId xmlns:p14="http://schemas.microsoft.com/office/powerpoint/2010/main" val="244882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F6DA-AB65-E2D9-9B6C-50289596CBF0}"/>
              </a:ext>
            </a:extLst>
          </p:cNvPr>
          <p:cNvSpPr>
            <a:spLocks noGrp="1"/>
          </p:cNvSpPr>
          <p:nvPr>
            <p:ph type="title"/>
          </p:nvPr>
        </p:nvSpPr>
        <p:spPr>
          <a:xfrm>
            <a:off x="1097280" y="394977"/>
            <a:ext cx="10058400" cy="885183"/>
          </a:xfrm>
        </p:spPr>
        <p:txBody>
          <a:bodyPr/>
          <a:lstStyle/>
          <a:p>
            <a:pPr algn="ctr"/>
            <a:r>
              <a:rPr lang="en-US" sz="4800" b="1" spc="0" dirty="0">
                <a:solidFill>
                  <a:prstClr val="black"/>
                </a:solidFill>
                <a:latin typeface="+mn-lt"/>
              </a:rPr>
              <a:t>LIBRARY BOARD RESPONSIBILITIES</a:t>
            </a:r>
            <a:endParaRPr lang="en-US" dirty="0"/>
          </a:p>
        </p:txBody>
      </p:sp>
      <p:sp>
        <p:nvSpPr>
          <p:cNvPr id="3" name="Content Placeholder 2">
            <a:extLst>
              <a:ext uri="{FF2B5EF4-FFF2-40B4-BE49-F238E27FC236}">
                <a16:creationId xmlns:a16="http://schemas.microsoft.com/office/drawing/2014/main" id="{DD244805-64F0-1F76-2AE6-4663CBDBD96C}"/>
              </a:ext>
            </a:extLst>
          </p:cNvPr>
          <p:cNvSpPr>
            <a:spLocks noGrp="1"/>
          </p:cNvSpPr>
          <p:nvPr>
            <p:ph idx="1"/>
          </p:nvPr>
        </p:nvSpPr>
        <p:spPr/>
        <p:txBody>
          <a:bodyPr/>
          <a:lstStyle/>
          <a:p>
            <a:r>
              <a:rPr lang="en-US" sz="2800" dirty="0"/>
              <a:t>d. developing a long-term plan for the library, particularly as it relates to collection development, special programming, technology, infrastructure, and the library endowment fund;</a:t>
            </a:r>
          </a:p>
          <a:p>
            <a:r>
              <a:rPr lang="en-US" sz="2800" dirty="0"/>
              <a:t>e. making recommendations to the city manager concerning the hiring, performance, and retention of the Library Director.</a:t>
            </a:r>
          </a:p>
          <a:p>
            <a:endParaRPr lang="en-US" dirty="0"/>
          </a:p>
        </p:txBody>
      </p:sp>
      <p:pic>
        <p:nvPicPr>
          <p:cNvPr id="4" name="Picture 3">
            <a:extLst>
              <a:ext uri="{FF2B5EF4-FFF2-40B4-BE49-F238E27FC236}">
                <a16:creationId xmlns:a16="http://schemas.microsoft.com/office/drawing/2014/main" id="{0610FC9E-0FE2-674F-6E62-E2B6AF175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Tree>
    <p:extLst>
      <p:ext uri="{BB962C8B-B14F-4D97-AF65-F5344CB8AC3E}">
        <p14:creationId xmlns:p14="http://schemas.microsoft.com/office/powerpoint/2010/main" val="260531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885026"/>
            <a:ext cx="10536702" cy="547501"/>
          </a:xfrm>
        </p:spPr>
        <p:txBody>
          <a:bodyPr>
            <a:noAutofit/>
          </a:bodyPr>
          <a:lstStyle/>
          <a:p>
            <a:pPr algn="ctr"/>
            <a:r>
              <a:rPr lang="en-US" sz="4400" b="1" spc="0" dirty="0">
                <a:solidFill>
                  <a:prstClr val="black"/>
                </a:solidFill>
              </a:rPr>
              <a:t> </a:t>
            </a:r>
            <a:br>
              <a:rPr lang="en-US" sz="4400" b="1" spc="0" dirty="0">
                <a:solidFill>
                  <a:prstClr val="black"/>
                </a:solidFill>
              </a:rPr>
            </a:br>
            <a:r>
              <a:rPr lang="en-US" sz="4400" b="1" spc="0" dirty="0">
                <a:solidFill>
                  <a:prstClr val="black"/>
                </a:solidFill>
              </a:rPr>
              <a:t>   </a:t>
            </a:r>
            <a:r>
              <a:rPr lang="en-US" sz="4400" b="1" spc="0" dirty="0">
                <a:solidFill>
                  <a:prstClr val="black"/>
                </a:solidFill>
                <a:latin typeface="+mn-lt"/>
              </a:rPr>
              <a:t>LIBRARY POLICY CREATION/ADMINISTRATION</a:t>
            </a:r>
            <a:endParaRPr lang="en-US" sz="6900"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670776431"/>
              </p:ext>
            </p:extLst>
          </p:nvPr>
        </p:nvGraphicFramePr>
        <p:xfrm>
          <a:off x="1003922" y="2284859"/>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5" name="TextBox 4"/>
          <p:cNvSpPr txBox="1"/>
          <p:nvPr/>
        </p:nvSpPr>
        <p:spPr>
          <a:xfrm>
            <a:off x="745585" y="1899138"/>
            <a:ext cx="8721971" cy="4095480"/>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Staff worked with Library Board for approximately six months or so and adopted new polices in May of 2022</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Board President rewrote policies and we worked through them</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Require approval of library board four months in advance for library displays or exhibits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Library collection advisors to review proposed book purchase lists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Book challenges</a:t>
            </a:r>
          </a:p>
        </p:txBody>
      </p:sp>
      <p:pic>
        <p:nvPicPr>
          <p:cNvPr id="7" name="Picture 6"/>
          <p:cNvPicPr>
            <a:picLocks noChangeAspect="1"/>
          </p:cNvPicPr>
          <p:nvPr/>
        </p:nvPicPr>
        <p:blipFill>
          <a:blip r:embed="rId3"/>
          <a:stretch>
            <a:fillRect/>
          </a:stretch>
        </p:blipFill>
        <p:spPr>
          <a:xfrm>
            <a:off x="9009090" y="4258984"/>
            <a:ext cx="2758190" cy="1895294"/>
          </a:xfrm>
          <a:prstGeom prst="rect">
            <a:avLst/>
          </a:prstGeom>
        </p:spPr>
      </p:pic>
    </p:spTree>
    <p:extLst>
      <p:ext uri="{BB962C8B-B14F-4D97-AF65-F5344CB8AC3E}">
        <p14:creationId xmlns:p14="http://schemas.microsoft.com/office/powerpoint/2010/main" val="69756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903292" y="550919"/>
            <a:ext cx="10536702" cy="829993"/>
          </a:xfrm>
        </p:spPr>
        <p:txBody>
          <a:bodyPr>
            <a:noAutofit/>
          </a:bodyPr>
          <a:lstStyle/>
          <a:p>
            <a:pPr algn="ctr"/>
            <a:r>
              <a:rPr lang="en-US" sz="4400" b="1" spc="0" dirty="0">
                <a:solidFill>
                  <a:prstClr val="black"/>
                </a:solidFill>
                <a:latin typeface="+mn-lt"/>
              </a:rPr>
              <a:t>APPLICATION OF POLICY AND RESULTS</a:t>
            </a:r>
            <a:endParaRPr lang="en-US" sz="6900"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5" name="TextBox 4"/>
          <p:cNvSpPr txBox="1"/>
          <p:nvPr/>
        </p:nvSpPr>
        <p:spPr>
          <a:xfrm>
            <a:off x="1294800" y="1624890"/>
            <a:ext cx="10607042" cy="5457904"/>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600" dirty="0">
                <a:solidFill>
                  <a:prstClr val="black"/>
                </a:solidFill>
              </a:rPr>
              <a:t>Implemented written parental consent for all library programs for those under 18</a:t>
            </a:r>
          </a:p>
          <a:p>
            <a:pPr marL="228600" lvl="0" indent="-228600" defTabSz="914400">
              <a:lnSpc>
                <a:spcPct val="90000"/>
              </a:lnSpc>
              <a:spcBef>
                <a:spcPts val="1000"/>
              </a:spcBef>
              <a:buFont typeface="Arial" panose="020B0604020202020204" pitchFamily="34" charset="0"/>
              <a:buChar char="•"/>
            </a:pPr>
            <a:r>
              <a:rPr lang="en-US" sz="2600" dirty="0">
                <a:solidFill>
                  <a:prstClr val="black"/>
                </a:solidFill>
              </a:rPr>
              <a:t>Two library employees required for all teen and children programs</a:t>
            </a:r>
          </a:p>
          <a:p>
            <a:pPr marL="228600" lvl="0" indent="-228600" defTabSz="914400">
              <a:lnSpc>
                <a:spcPct val="90000"/>
              </a:lnSpc>
              <a:spcBef>
                <a:spcPts val="1000"/>
              </a:spcBef>
              <a:buFont typeface="Arial" panose="020B0604020202020204" pitchFamily="34" charset="0"/>
              <a:buChar char="•"/>
            </a:pPr>
            <a:r>
              <a:rPr lang="en-US" sz="2600" dirty="0">
                <a:solidFill>
                  <a:prstClr val="black"/>
                </a:solidFill>
              </a:rPr>
              <a:t>Library staff came up with Common Sense Media standard</a:t>
            </a:r>
          </a:p>
          <a:p>
            <a:pPr marL="228600" lvl="0" indent="-228600" defTabSz="914400">
              <a:lnSpc>
                <a:spcPct val="90000"/>
              </a:lnSpc>
              <a:spcBef>
                <a:spcPts val="1000"/>
              </a:spcBef>
              <a:buFont typeface="Arial" panose="020B0604020202020204" pitchFamily="34" charset="0"/>
              <a:buChar char="•"/>
            </a:pPr>
            <a:r>
              <a:rPr lang="en-US" sz="2600" dirty="0">
                <a:solidFill>
                  <a:prstClr val="black"/>
                </a:solidFill>
              </a:rPr>
              <a:t>Minors can only be enrolled by their parent (always the case)</a:t>
            </a:r>
          </a:p>
          <a:p>
            <a:pPr marL="228600" lvl="0" indent="-228600" defTabSz="914400">
              <a:lnSpc>
                <a:spcPct val="90000"/>
              </a:lnSpc>
              <a:spcBef>
                <a:spcPts val="1000"/>
              </a:spcBef>
              <a:buFont typeface="Arial" panose="020B0604020202020204" pitchFamily="34" charset="0"/>
              <a:buChar char="•"/>
            </a:pPr>
            <a:r>
              <a:rPr lang="en-US" sz="2600" dirty="0">
                <a:solidFill>
                  <a:prstClr val="black"/>
                </a:solidFill>
              </a:rPr>
              <a:t>Increased parental control to restrict adult materials as well as the internet</a:t>
            </a:r>
          </a:p>
          <a:p>
            <a:pPr marL="228600" lvl="0" indent="-228600" defTabSz="914400">
              <a:lnSpc>
                <a:spcPct val="90000"/>
              </a:lnSpc>
              <a:spcBef>
                <a:spcPts val="1000"/>
              </a:spcBef>
              <a:buFont typeface="Arial" panose="020B0604020202020204" pitchFamily="34" charset="0"/>
              <a:buChar char="•"/>
            </a:pPr>
            <a:r>
              <a:rPr lang="en-US" sz="2600" dirty="0">
                <a:solidFill>
                  <a:prstClr val="black"/>
                </a:solidFill>
              </a:rPr>
              <a:t>Communicate importance of choosing moderate candidates</a:t>
            </a:r>
          </a:p>
          <a:p>
            <a:pPr marL="228600" lvl="0" indent="-228600" defTabSz="914400">
              <a:lnSpc>
                <a:spcPct val="90000"/>
              </a:lnSpc>
              <a:spcBef>
                <a:spcPts val="1000"/>
              </a:spcBef>
              <a:buFont typeface="Arial" panose="020B0604020202020204" pitchFamily="34" charset="0"/>
              <a:buChar char="•"/>
            </a:pPr>
            <a:r>
              <a:rPr lang="en-US" sz="2600" dirty="0">
                <a:solidFill>
                  <a:prstClr val="black"/>
                </a:solidFill>
              </a:rPr>
              <a:t>Library board now balanced</a:t>
            </a:r>
            <a:endParaRPr lang="en-US" sz="2600" dirty="0">
              <a:solidFill>
                <a:prstClr val="black"/>
              </a:solidFill>
              <a:sym typeface="Wingdings" panose="05000000000000000000" pitchFamily="2" charset="2"/>
            </a:endParaRPr>
          </a:p>
          <a:p>
            <a:pPr marL="228600" lvl="0" indent="-228600" defTabSz="914400">
              <a:lnSpc>
                <a:spcPct val="90000"/>
              </a:lnSpc>
              <a:spcBef>
                <a:spcPts val="1000"/>
              </a:spcBef>
              <a:buFont typeface="Arial" panose="020B0604020202020204" pitchFamily="34" charset="0"/>
              <a:buChar char="•"/>
            </a:pPr>
            <a:r>
              <a:rPr lang="en-US" sz="2600" dirty="0">
                <a:solidFill>
                  <a:prstClr val="black"/>
                </a:solidFill>
              </a:rPr>
              <a:t>Limited public comment both in council meetings and library board</a:t>
            </a:r>
          </a:p>
          <a:p>
            <a:pPr marL="228600" lvl="0" indent="-228600" defTabSz="914400">
              <a:lnSpc>
                <a:spcPct val="90000"/>
              </a:lnSpc>
              <a:spcBef>
                <a:spcPts val="1000"/>
              </a:spcBef>
              <a:buFont typeface="Arial" panose="020B0604020202020204" pitchFamily="34" charset="0"/>
              <a:buChar char="•"/>
            </a:pPr>
            <a:r>
              <a:rPr lang="en-US" sz="2600" dirty="0">
                <a:solidFill>
                  <a:prstClr val="black"/>
                </a:solidFill>
              </a:rPr>
              <a:t>Reduced a lot of unrest and divisiveness</a:t>
            </a:r>
          </a:p>
          <a:p>
            <a:pPr marL="685800" indent="-685800" fontAlgn="b">
              <a:buFont typeface="Arial" panose="020B0604020202020204" pitchFamily="34" charset="0"/>
              <a:buChar char="•"/>
            </a:pPr>
            <a:endParaRPr lang="en-US" sz="4800" dirty="0"/>
          </a:p>
        </p:txBody>
      </p:sp>
    </p:spTree>
    <p:extLst>
      <p:ext uri="{BB962C8B-B14F-4D97-AF65-F5344CB8AC3E}">
        <p14:creationId xmlns:p14="http://schemas.microsoft.com/office/powerpoint/2010/main" val="3883967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82281" y="965916"/>
            <a:ext cx="10536702" cy="547501"/>
          </a:xfrm>
        </p:spPr>
        <p:txBody>
          <a:bodyPr>
            <a:noAutofit/>
          </a:bodyPr>
          <a:lstStyle/>
          <a:p>
            <a:pPr algn="ctr"/>
            <a:r>
              <a:rPr lang="en-US" sz="4400" b="1" spc="0" dirty="0">
                <a:solidFill>
                  <a:prstClr val="black"/>
                </a:solidFill>
                <a:latin typeface="+mn-lt"/>
              </a:rPr>
              <a:t>CURRENT LIBRARY CHALLENGES</a:t>
            </a:r>
            <a:endParaRPr lang="en-US" sz="6900"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5" name="TextBox 4"/>
          <p:cNvSpPr txBox="1"/>
          <p:nvPr/>
        </p:nvSpPr>
        <p:spPr>
          <a:xfrm>
            <a:off x="1228527" y="1931801"/>
            <a:ext cx="10410095" cy="3835922"/>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What is the young adult standard (12-18)?</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Received 8 book challenges; moved 3 to the adult section, pending resolution on 5 book challenges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Staff morale-librarians make access to all kinds of materials from all genres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Update current young adult standard</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They do not make like to make decisions about restricting access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Several board vacancies approaching</a:t>
            </a:r>
          </a:p>
        </p:txBody>
      </p:sp>
    </p:spTree>
    <p:extLst>
      <p:ext uri="{BB962C8B-B14F-4D97-AF65-F5344CB8AC3E}">
        <p14:creationId xmlns:p14="http://schemas.microsoft.com/office/powerpoint/2010/main" val="48084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7" y="154708"/>
            <a:ext cx="11896579" cy="1259058"/>
          </a:xfrm>
        </p:spPr>
        <p:txBody>
          <a:bodyPr>
            <a:noAutofit/>
          </a:bodyPr>
          <a:lstStyle/>
          <a:p>
            <a:pPr algn="ctr"/>
            <a:r>
              <a:rPr lang="en-US" sz="4400" b="1" dirty="0">
                <a:solidFill>
                  <a:schemeClr val="tx1"/>
                </a:solidFill>
                <a:latin typeface="+mn-lt"/>
              </a:rPr>
              <a:t>POLICY DEFINITION  </a:t>
            </a:r>
          </a:p>
        </p:txBody>
      </p:sp>
      <p:sp>
        <p:nvSpPr>
          <p:cNvPr id="3" name="Content Placeholder 2"/>
          <p:cNvSpPr>
            <a:spLocks noGrp="1"/>
          </p:cNvSpPr>
          <p:nvPr>
            <p:ph idx="1"/>
          </p:nvPr>
        </p:nvSpPr>
        <p:spPr>
          <a:xfrm>
            <a:off x="1040524" y="1861616"/>
            <a:ext cx="10704786" cy="4192343"/>
          </a:xfrm>
        </p:spPr>
        <p:txBody>
          <a:bodyPr>
            <a:noAutofit/>
          </a:bodyPr>
          <a:lstStyle/>
          <a:p>
            <a:pPr marL="228600" lvl="0" indent="-228600">
              <a:spcBef>
                <a:spcPts val="1000"/>
              </a:spcBef>
              <a:spcAft>
                <a:spcPts val="0"/>
              </a:spcAft>
              <a:buClrTx/>
              <a:buSzTx/>
              <a:buFont typeface="Arial" panose="020B0604020202020204" pitchFamily="34" charset="0"/>
              <a:buChar char="•"/>
            </a:pPr>
            <a:r>
              <a:rPr lang="en-US" sz="2800" dirty="0">
                <a:solidFill>
                  <a:srgbClr val="202124"/>
                </a:solidFill>
              </a:rPr>
              <a:t>A course or principle of action adopted or proposed by a government, party, business, or individual.</a:t>
            </a:r>
          </a:p>
          <a:p>
            <a:pPr marL="228600" lvl="0" indent="-228600">
              <a:spcBef>
                <a:spcPts val="1000"/>
              </a:spcBef>
              <a:spcAft>
                <a:spcPts val="0"/>
              </a:spcAft>
              <a:buClrTx/>
              <a:buSzTx/>
              <a:buFont typeface="Arial" panose="020B0604020202020204" pitchFamily="34" charset="0"/>
              <a:buChar char="•"/>
            </a:pPr>
            <a:endParaRPr lang="en-US" sz="2800" dirty="0">
              <a:solidFill>
                <a:srgbClr val="202124"/>
              </a:solidFill>
            </a:endParaRPr>
          </a:p>
          <a:p>
            <a:pPr marL="228600" lvl="0" indent="-228600">
              <a:spcBef>
                <a:spcPts val="1000"/>
              </a:spcBef>
              <a:spcAft>
                <a:spcPts val="0"/>
              </a:spcAft>
              <a:buClrTx/>
              <a:buSzTx/>
              <a:buFont typeface="Arial" panose="020B0604020202020204" pitchFamily="34" charset="0"/>
              <a:buChar char="•"/>
            </a:pPr>
            <a:r>
              <a:rPr lang="en-US" sz="2800" dirty="0">
                <a:solidFill>
                  <a:srgbClr val="202124"/>
                </a:solidFill>
              </a:rPr>
              <a:t>Guidance on how to conduct our city business</a:t>
            </a:r>
          </a:p>
          <a:p>
            <a:pPr marL="0" indent="0">
              <a:buNone/>
            </a:pPr>
            <a:endParaRPr lang="en-US" sz="60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pic>
        <p:nvPicPr>
          <p:cNvPr id="6" name="Picture 5">
            <a:extLst>
              <a:ext uri="{FF2B5EF4-FFF2-40B4-BE49-F238E27FC236}">
                <a16:creationId xmlns:a16="http://schemas.microsoft.com/office/drawing/2014/main" id="{DD1ACA61-5597-3CD1-81BD-70CC3477D5CF}"/>
              </a:ext>
            </a:extLst>
          </p:cNvPr>
          <p:cNvPicPr>
            <a:picLocks noChangeAspect="1"/>
          </p:cNvPicPr>
          <p:nvPr/>
        </p:nvPicPr>
        <p:blipFill>
          <a:blip r:embed="rId3"/>
          <a:stretch>
            <a:fillRect/>
          </a:stretch>
        </p:blipFill>
        <p:spPr>
          <a:xfrm>
            <a:off x="4325388" y="3693144"/>
            <a:ext cx="3541223" cy="2360815"/>
          </a:xfrm>
          <a:prstGeom prst="rect">
            <a:avLst/>
          </a:prstGeom>
        </p:spPr>
      </p:pic>
    </p:spTree>
    <p:extLst>
      <p:ext uri="{BB962C8B-B14F-4D97-AF65-F5344CB8AC3E}">
        <p14:creationId xmlns:p14="http://schemas.microsoft.com/office/powerpoint/2010/main" val="2009403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580194"/>
            <a:ext cx="10536702" cy="771444"/>
          </a:xfrm>
        </p:spPr>
        <p:txBody>
          <a:bodyPr>
            <a:noAutofit/>
          </a:bodyPr>
          <a:lstStyle/>
          <a:p>
            <a:pPr algn="ctr"/>
            <a:r>
              <a:rPr lang="en-US" sz="4400" b="1" spc="0" dirty="0">
                <a:solidFill>
                  <a:prstClr val="black"/>
                </a:solidFill>
                <a:latin typeface="+mn-lt"/>
              </a:rPr>
              <a:t>GROWTH REQUIRES CHANGE</a:t>
            </a:r>
            <a:endParaRPr lang="en-US" sz="4400" b="1"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4" name="TextBox 3"/>
          <p:cNvSpPr txBox="1"/>
          <p:nvPr/>
        </p:nvSpPr>
        <p:spPr>
          <a:xfrm>
            <a:off x="1259058" y="1838101"/>
            <a:ext cx="6213797" cy="3108543"/>
          </a:xfrm>
          <a:prstGeom prst="rect">
            <a:avLst/>
          </a:prstGeom>
          <a:noFill/>
        </p:spPr>
        <p:txBody>
          <a:bodyPr wrap="square" rtlCol="0">
            <a:spAutoFit/>
          </a:bodyPr>
          <a:lstStyle/>
          <a:p>
            <a:pPr lvl="0" defTabSz="914400"/>
            <a:r>
              <a:rPr lang="en-US" sz="2800" dirty="0">
                <a:solidFill>
                  <a:prstClr val="black"/>
                </a:solidFill>
              </a:rPr>
              <a:t>Lengthy Site Plan Approval</a:t>
            </a:r>
          </a:p>
          <a:p>
            <a:pPr lvl="0" defTabSz="914400"/>
            <a:endParaRPr lang="en-US" sz="2800" dirty="0">
              <a:solidFill>
                <a:prstClr val="black"/>
              </a:solidFill>
            </a:endParaRPr>
          </a:p>
          <a:p>
            <a:pPr lvl="0" defTabSz="914400"/>
            <a:r>
              <a:rPr lang="en-US" sz="2800" dirty="0">
                <a:solidFill>
                  <a:prstClr val="black"/>
                </a:solidFill>
              </a:rPr>
              <a:t>Monthly Planning Commission meetings</a:t>
            </a:r>
          </a:p>
          <a:p>
            <a:pPr lvl="0" defTabSz="914400"/>
            <a:endParaRPr lang="en-US" sz="2800" dirty="0">
              <a:solidFill>
                <a:prstClr val="black"/>
              </a:solidFill>
            </a:endParaRPr>
          </a:p>
          <a:p>
            <a:pPr lvl="0" defTabSz="914400"/>
            <a:r>
              <a:rPr lang="en-US" sz="2800" dirty="0">
                <a:solidFill>
                  <a:prstClr val="black"/>
                </a:solidFill>
              </a:rPr>
              <a:t>Administration Approval in 2013</a:t>
            </a:r>
          </a:p>
          <a:p>
            <a:pPr lvl="0" defTabSz="914400"/>
            <a:endParaRPr lang="en-US" sz="2800" dirty="0">
              <a:solidFill>
                <a:prstClr val="black"/>
              </a:solidFill>
            </a:endParaRPr>
          </a:p>
          <a:p>
            <a:pPr lvl="0" defTabSz="914400"/>
            <a:r>
              <a:rPr lang="en-US" sz="2800" dirty="0">
                <a:solidFill>
                  <a:prstClr val="black"/>
                </a:solidFill>
              </a:rPr>
              <a:t>Problems with Silos</a:t>
            </a:r>
          </a:p>
        </p:txBody>
      </p:sp>
      <p:pic>
        <p:nvPicPr>
          <p:cNvPr id="3" name="Picture 2"/>
          <p:cNvPicPr>
            <a:picLocks noChangeAspect="1"/>
          </p:cNvPicPr>
          <p:nvPr/>
        </p:nvPicPr>
        <p:blipFill>
          <a:blip r:embed="rId3"/>
          <a:stretch>
            <a:fillRect/>
          </a:stretch>
        </p:blipFill>
        <p:spPr>
          <a:xfrm>
            <a:off x="5038877" y="4011791"/>
            <a:ext cx="6083687" cy="2369186"/>
          </a:xfrm>
          <a:prstGeom prst="rect">
            <a:avLst/>
          </a:prstGeom>
        </p:spPr>
      </p:pic>
    </p:spTree>
    <p:extLst>
      <p:ext uri="{BB962C8B-B14F-4D97-AF65-F5344CB8AC3E}">
        <p14:creationId xmlns:p14="http://schemas.microsoft.com/office/powerpoint/2010/main" val="86122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580194"/>
            <a:ext cx="10536702" cy="771444"/>
          </a:xfrm>
        </p:spPr>
        <p:txBody>
          <a:bodyPr>
            <a:noAutofit/>
          </a:bodyPr>
          <a:lstStyle/>
          <a:p>
            <a:pPr algn="ctr"/>
            <a:r>
              <a:rPr lang="en-US" sz="4400" b="1" spc="0" dirty="0">
                <a:solidFill>
                  <a:prstClr val="black"/>
                </a:solidFill>
              </a:rPr>
              <a:t> </a:t>
            </a:r>
            <a:r>
              <a:rPr lang="en-US" sz="4400" b="1" spc="0" dirty="0">
                <a:solidFill>
                  <a:prstClr val="black"/>
                </a:solidFill>
                <a:latin typeface="+mn-lt"/>
              </a:rPr>
              <a:t>PROCESS IMPROVEMENT</a:t>
            </a:r>
            <a:endParaRPr lang="en-US" sz="4400" b="1"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4" name="TextBox 3"/>
          <p:cNvSpPr txBox="1"/>
          <p:nvPr/>
        </p:nvSpPr>
        <p:spPr>
          <a:xfrm>
            <a:off x="6338692" y="1868183"/>
            <a:ext cx="5782873" cy="3964162"/>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Weekly Development Meetings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Pre-application meetings w/developers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Checklist of requirements given</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Combined Department</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Renovations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Community Outreach</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Software</a:t>
            </a:r>
          </a:p>
        </p:txBody>
      </p:sp>
      <p:pic>
        <p:nvPicPr>
          <p:cNvPr id="2" name="Picture 1"/>
          <p:cNvPicPr>
            <a:picLocks noChangeAspect="1"/>
          </p:cNvPicPr>
          <p:nvPr/>
        </p:nvPicPr>
        <p:blipFill>
          <a:blip r:embed="rId4"/>
          <a:stretch>
            <a:fillRect/>
          </a:stretch>
        </p:blipFill>
        <p:spPr>
          <a:xfrm>
            <a:off x="1206076" y="1868183"/>
            <a:ext cx="4196155" cy="4170010"/>
          </a:xfrm>
          <a:prstGeom prst="rect">
            <a:avLst/>
          </a:prstGeom>
        </p:spPr>
      </p:pic>
    </p:spTree>
    <p:extLst>
      <p:ext uri="{BB962C8B-B14F-4D97-AF65-F5344CB8AC3E}">
        <p14:creationId xmlns:p14="http://schemas.microsoft.com/office/powerpoint/2010/main" val="172535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7" y="154708"/>
            <a:ext cx="11896579" cy="1259058"/>
          </a:xfrm>
        </p:spPr>
        <p:txBody>
          <a:bodyPr>
            <a:noAutofit/>
          </a:bodyPr>
          <a:lstStyle/>
          <a:p>
            <a:pPr algn="ctr"/>
            <a:r>
              <a:rPr lang="en-US" sz="4400" b="1" dirty="0">
                <a:solidFill>
                  <a:schemeClr val="tx1"/>
                </a:solidFill>
                <a:latin typeface="+mn-lt"/>
              </a:rPr>
              <a:t>DEVELOPMENT CHALLENGES</a:t>
            </a:r>
          </a:p>
        </p:txBody>
      </p:sp>
      <p:sp>
        <p:nvSpPr>
          <p:cNvPr id="3" name="Content Placeholder 2"/>
          <p:cNvSpPr>
            <a:spLocks noGrp="1"/>
          </p:cNvSpPr>
          <p:nvPr>
            <p:ph idx="1"/>
          </p:nvPr>
        </p:nvSpPr>
        <p:spPr>
          <a:xfrm>
            <a:off x="1277007" y="1845851"/>
            <a:ext cx="10704786" cy="4192343"/>
          </a:xfrm>
        </p:spPr>
        <p:txBody>
          <a:bodyPr>
            <a:noAutofit/>
          </a:bodyPr>
          <a:lstStyle/>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Yesterday’s policies are not ready for tomorrow’s problems!</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Research what others are doing</a:t>
            </a:r>
            <a:endParaRPr lang="en-US" sz="2800" b="1" dirty="0">
              <a:solidFill>
                <a:prstClr val="black"/>
              </a:solidFill>
            </a:endParaRP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Don’t reinvent the wheel</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Find what is right for your town</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Listen to your contractors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pic>
        <p:nvPicPr>
          <p:cNvPr id="6" name="Picture 5">
            <a:extLst>
              <a:ext uri="{FF2B5EF4-FFF2-40B4-BE49-F238E27FC236}">
                <a16:creationId xmlns:a16="http://schemas.microsoft.com/office/drawing/2014/main" id="{99313EC5-3EFA-5499-3900-EE6E94C79A91}"/>
              </a:ext>
            </a:extLst>
          </p:cNvPr>
          <p:cNvPicPr>
            <a:picLocks noChangeAspect="1"/>
          </p:cNvPicPr>
          <p:nvPr/>
        </p:nvPicPr>
        <p:blipFill>
          <a:blip r:embed="rId3"/>
          <a:stretch>
            <a:fillRect/>
          </a:stretch>
        </p:blipFill>
        <p:spPr>
          <a:xfrm>
            <a:off x="7188085" y="2407054"/>
            <a:ext cx="3967595" cy="3377817"/>
          </a:xfrm>
          <a:prstGeom prst="rect">
            <a:avLst/>
          </a:prstGeom>
        </p:spPr>
      </p:pic>
    </p:spTree>
    <p:extLst>
      <p:ext uri="{BB962C8B-B14F-4D97-AF65-F5344CB8AC3E}">
        <p14:creationId xmlns:p14="http://schemas.microsoft.com/office/powerpoint/2010/main" val="2365388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93" y="965916"/>
            <a:ext cx="11896579" cy="1157973"/>
          </a:xfrm>
        </p:spPr>
        <p:txBody>
          <a:bodyPr>
            <a:noAutofit/>
          </a:bodyPr>
          <a:lstStyle/>
          <a:p>
            <a:pPr algn="ctr"/>
            <a:br>
              <a:rPr lang="en-US" sz="4400" b="1" spc="0" dirty="0">
                <a:solidFill>
                  <a:prstClr val="black"/>
                </a:solidFill>
              </a:rPr>
            </a:br>
            <a:br>
              <a:rPr lang="en-US" sz="4400" b="1" spc="0" dirty="0">
                <a:solidFill>
                  <a:prstClr val="black"/>
                </a:solidFill>
              </a:rPr>
            </a:br>
            <a:r>
              <a:rPr lang="en-US" sz="4400" b="1" spc="0" dirty="0">
                <a:solidFill>
                  <a:prstClr val="black"/>
                </a:solidFill>
                <a:latin typeface="+mn-lt"/>
              </a:rPr>
              <a:t>POLICY CHANGE WORKS BEST WHEN WE </a:t>
            </a:r>
            <a:br>
              <a:rPr lang="en-US" sz="4400" b="1" spc="0" dirty="0">
                <a:solidFill>
                  <a:prstClr val="black"/>
                </a:solidFill>
                <a:latin typeface="+mn-lt"/>
              </a:rPr>
            </a:br>
            <a:r>
              <a:rPr lang="en-US" sz="4400" b="1" spc="0" dirty="0">
                <a:solidFill>
                  <a:prstClr val="black"/>
                </a:solidFill>
                <a:latin typeface="+mn-lt"/>
              </a:rPr>
              <a:t>ALLOW OTHERS TO EXPLAIN WHAT IS BROKEN</a:t>
            </a:r>
            <a:br>
              <a:rPr lang="en-US" sz="4400" b="1" spc="0" dirty="0">
                <a:solidFill>
                  <a:prstClr val="black"/>
                </a:solidFill>
                <a:latin typeface="+mn-lt"/>
              </a:rPr>
            </a:br>
            <a:r>
              <a:rPr lang="en-US" sz="4400" b="1" spc="0" dirty="0">
                <a:solidFill>
                  <a:prstClr val="black"/>
                </a:solidFill>
                <a:latin typeface="+mn-lt"/>
              </a:rPr>
              <a:t> </a:t>
            </a:r>
            <a:endParaRPr lang="en-US" sz="4400" b="1" dirty="0">
              <a:solidFill>
                <a:schemeClr val="tx1"/>
              </a:solidFill>
              <a:latin typeface="+mn-lt"/>
            </a:endParaRPr>
          </a:p>
        </p:txBody>
      </p:sp>
      <p:sp>
        <p:nvSpPr>
          <p:cNvPr id="3" name="Content Placeholder 2"/>
          <p:cNvSpPr>
            <a:spLocks noGrp="1"/>
          </p:cNvSpPr>
          <p:nvPr>
            <p:ph idx="1"/>
          </p:nvPr>
        </p:nvSpPr>
        <p:spPr>
          <a:xfrm>
            <a:off x="1497725" y="1782789"/>
            <a:ext cx="5439103" cy="4192343"/>
          </a:xfrm>
        </p:spPr>
        <p:txBody>
          <a:bodyPr>
            <a:noAutofit/>
          </a:bodyPr>
          <a:lstStyle/>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Problems with consistent application of fees</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Various interpretation of ordinances – staffing changes</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Too complicated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pic>
        <p:nvPicPr>
          <p:cNvPr id="6" name="Picture 4" descr="Stop Sign - R1-1, SKU: X-R1-1">
            <a:extLst>
              <a:ext uri="{FF2B5EF4-FFF2-40B4-BE49-F238E27FC236}">
                <a16:creationId xmlns:a16="http://schemas.microsoft.com/office/drawing/2014/main" id="{9E11FFFA-15D3-4881-A5C5-BB43BD504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881" y="1782789"/>
            <a:ext cx="4344193" cy="434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78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891" y="359763"/>
            <a:ext cx="10507287" cy="2800767"/>
          </a:xfrm>
          <a:prstGeom prst="rect">
            <a:avLst/>
          </a:prstGeom>
          <a:noFill/>
        </p:spPr>
        <p:txBody>
          <a:bodyPr wrap="square" rtlCol="0">
            <a:spAutoFit/>
          </a:bodyPr>
          <a:lstStyle/>
          <a:p>
            <a:pPr algn="ctr"/>
            <a:r>
              <a:rPr lang="en-US" sz="4400" b="1" dirty="0"/>
              <a:t>SPENDING THOSE TENSE MOMENTS TOGETHER CHANGED OUR POLICY, BUT EVEN BETTER THAN THAT, IT CHANGED AN ONGOING RELATIONSHIP</a:t>
            </a:r>
          </a:p>
        </p:txBody>
      </p:sp>
      <p:sp>
        <p:nvSpPr>
          <p:cNvPr id="4" name="Rectangle 3"/>
          <p:cNvSpPr/>
          <p:nvPr/>
        </p:nvSpPr>
        <p:spPr>
          <a:xfrm>
            <a:off x="1623934" y="3290947"/>
            <a:ext cx="6096000" cy="2074927"/>
          </a:xfrm>
          <a:prstGeom prst="rect">
            <a:avLst/>
          </a:prstGeom>
        </p:spPr>
        <p:txBody>
          <a:bodyPr>
            <a:spAutoFit/>
          </a:bodyPr>
          <a:lstStyle/>
          <a:p>
            <a:pPr lvl="0">
              <a:spcBef>
                <a:spcPts val="1000"/>
              </a:spcBef>
            </a:pPr>
            <a:r>
              <a:rPr lang="en-US" sz="2800" dirty="0">
                <a:solidFill>
                  <a:prstClr val="black"/>
                </a:solidFill>
              </a:rPr>
              <a:t>Who else can you listen to?</a:t>
            </a:r>
          </a:p>
          <a:p>
            <a:pPr lvl="0">
              <a:spcBef>
                <a:spcPts val="1000"/>
              </a:spcBef>
            </a:pPr>
            <a:endParaRPr lang="en-US" sz="2800" dirty="0">
              <a:solidFill>
                <a:prstClr val="black"/>
              </a:solidFill>
            </a:endParaRP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Board of Adjustment agendas	</a:t>
            </a:r>
          </a:p>
          <a:p>
            <a:pPr marL="685800" lvl="1" indent="-228600">
              <a:spcBef>
                <a:spcPts val="500"/>
              </a:spcBef>
              <a:spcAft>
                <a:spcPts val="0"/>
              </a:spcAft>
              <a:buClrTx/>
              <a:buFont typeface="Arial" panose="020B0604020202020204" pitchFamily="34" charset="0"/>
              <a:buChar char="•"/>
            </a:pPr>
            <a:r>
              <a:rPr lang="en-US" sz="2400" dirty="0">
                <a:solidFill>
                  <a:prstClr val="black"/>
                </a:solidFill>
              </a:rPr>
              <a:t>What issues keep surfacing?</a:t>
            </a:r>
          </a:p>
        </p:txBody>
      </p:sp>
      <p:pic>
        <p:nvPicPr>
          <p:cNvPr id="5" name="Picture 4">
            <a:extLst>
              <a:ext uri="{FF2B5EF4-FFF2-40B4-BE49-F238E27FC236}">
                <a16:creationId xmlns:a16="http://schemas.microsoft.com/office/drawing/2014/main" id="{D33E16B4-55B6-093B-CC6F-D4EC0A29BC81}"/>
              </a:ext>
            </a:extLst>
          </p:cNvPr>
          <p:cNvPicPr>
            <a:picLocks noChangeAspect="1"/>
          </p:cNvPicPr>
          <p:nvPr/>
        </p:nvPicPr>
        <p:blipFill>
          <a:blip r:embed="rId2"/>
          <a:stretch>
            <a:fillRect/>
          </a:stretch>
        </p:blipFill>
        <p:spPr>
          <a:xfrm>
            <a:off x="6956554" y="3160530"/>
            <a:ext cx="3927230" cy="2616384"/>
          </a:xfrm>
          <a:prstGeom prst="rect">
            <a:avLst/>
          </a:prstGeom>
        </p:spPr>
      </p:pic>
      <p:pic>
        <p:nvPicPr>
          <p:cNvPr id="6" name="Picture 5">
            <a:extLst>
              <a:ext uri="{FF2B5EF4-FFF2-40B4-BE49-F238E27FC236}">
                <a16:creationId xmlns:a16="http://schemas.microsoft.com/office/drawing/2014/main" id="{2C862522-67B2-C688-B2A4-F6EB66220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Tree>
    <p:extLst>
      <p:ext uri="{BB962C8B-B14F-4D97-AF65-F5344CB8AC3E}">
        <p14:creationId xmlns:p14="http://schemas.microsoft.com/office/powerpoint/2010/main" val="99054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580194"/>
            <a:ext cx="10536702" cy="771444"/>
          </a:xfrm>
        </p:spPr>
        <p:txBody>
          <a:bodyPr>
            <a:noAutofit/>
          </a:bodyPr>
          <a:lstStyle/>
          <a:p>
            <a:pPr algn="ctr"/>
            <a:r>
              <a:rPr lang="en-US" sz="4400" b="1" spc="0" dirty="0">
                <a:solidFill>
                  <a:prstClr val="black"/>
                </a:solidFill>
                <a:latin typeface="+mn-lt"/>
              </a:rPr>
              <a:t>GIVE YOUR MANAGER FLEXIBILITY</a:t>
            </a:r>
            <a:endParaRPr lang="en-US" sz="4400" b="1"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4" name="TextBox 3"/>
          <p:cNvSpPr txBox="1"/>
          <p:nvPr/>
        </p:nvSpPr>
        <p:spPr>
          <a:xfrm>
            <a:off x="1259058" y="1838101"/>
            <a:ext cx="9256541" cy="3448123"/>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Code compliance on highway frontage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Give yourself another tool</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Budget appropriations to solve miscellaneous issues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Show progress and promote cleanliness during public meetings</a:t>
            </a:r>
          </a:p>
          <a:p>
            <a:pPr marL="228600" lvl="0" indent="-228600" defTabSz="914400">
              <a:lnSpc>
                <a:spcPct val="90000"/>
              </a:lnSpc>
              <a:spcBef>
                <a:spcPts val="1000"/>
              </a:spcBef>
              <a:buFont typeface="Arial" panose="020B0604020202020204" pitchFamily="34" charset="0"/>
              <a:buChar char="•"/>
            </a:pPr>
            <a:endParaRPr lang="en-US" sz="2800" dirty="0">
              <a:solidFill>
                <a:prstClr val="black"/>
              </a:solidFill>
            </a:endParaRPr>
          </a:p>
          <a:p>
            <a:pPr lvl="0" defTabSz="914400">
              <a:lnSpc>
                <a:spcPct val="90000"/>
              </a:lnSpc>
              <a:spcBef>
                <a:spcPts val="1000"/>
              </a:spcBef>
            </a:pPr>
            <a:r>
              <a:rPr lang="en-US" sz="2800" dirty="0">
                <a:solidFill>
                  <a:prstClr val="black"/>
                </a:solidFill>
              </a:rPr>
              <a:t>= Boosted confidence from the public and elected officials</a:t>
            </a:r>
          </a:p>
        </p:txBody>
      </p:sp>
    </p:spTree>
    <p:extLst>
      <p:ext uri="{BB962C8B-B14F-4D97-AF65-F5344CB8AC3E}">
        <p14:creationId xmlns:p14="http://schemas.microsoft.com/office/powerpoint/2010/main" val="2941147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4932"/>
            <a:ext cx="10058400" cy="1450757"/>
          </a:xfrm>
        </p:spPr>
        <p:txBody>
          <a:bodyPr>
            <a:normAutofit/>
          </a:bodyPr>
          <a:lstStyle/>
          <a:p>
            <a:pPr algn="ctr"/>
            <a:r>
              <a:rPr lang="en-US" sz="4400" b="1" spc="0" dirty="0">
                <a:solidFill>
                  <a:prstClr val="black"/>
                </a:solidFill>
                <a:latin typeface="+mn-lt"/>
              </a:rPr>
              <a:t>PROTECTING VANCE’S AIRSPACE</a:t>
            </a:r>
            <a:endParaRPr lang="en-US" sz="4400" b="1" dirty="0">
              <a:solidFill>
                <a:schemeClr val="tx1"/>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3" name="Content Placeholder 2"/>
          <p:cNvSpPr>
            <a:spLocks noGrp="1"/>
          </p:cNvSpPr>
          <p:nvPr>
            <p:ph idx="1"/>
          </p:nvPr>
        </p:nvSpPr>
        <p:spPr>
          <a:xfrm>
            <a:off x="6416566" y="1845734"/>
            <a:ext cx="4739114" cy="4023360"/>
          </a:xfrm>
        </p:spPr>
        <p:txBody>
          <a:bodyPr>
            <a:noAutofit/>
          </a:bodyPr>
          <a:lstStyle/>
          <a:p>
            <a:pPr marL="0" lvl="0" indent="0">
              <a:spcBef>
                <a:spcPts val="1000"/>
              </a:spcBef>
              <a:spcAft>
                <a:spcPts val="0"/>
              </a:spcAft>
              <a:buClrTx/>
              <a:buSzTx/>
              <a:buNone/>
            </a:pPr>
            <a:r>
              <a:rPr lang="en-US" sz="2800" dirty="0">
                <a:solidFill>
                  <a:prstClr val="black"/>
                </a:solidFill>
              </a:rPr>
              <a:t>MAPC approval of Use By Reviews for:</a:t>
            </a:r>
          </a:p>
          <a:p>
            <a:pPr marL="0" lvl="0" indent="0">
              <a:spcBef>
                <a:spcPts val="1000"/>
              </a:spcBef>
              <a:spcAft>
                <a:spcPts val="0"/>
              </a:spcAft>
              <a:buClrTx/>
              <a:buSzTx/>
              <a:buNone/>
            </a:pPr>
            <a:endParaRPr lang="en-US" sz="2800" dirty="0">
              <a:solidFill>
                <a:prstClr val="black"/>
              </a:solidFill>
            </a:endParaRP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Energy Structures (windfarms and transmission lines)</a:t>
            </a:r>
          </a:p>
          <a:p>
            <a:pPr marL="0" lvl="0" indent="0">
              <a:spcBef>
                <a:spcPts val="1000"/>
              </a:spcBef>
              <a:spcAft>
                <a:spcPts val="0"/>
              </a:spcAft>
              <a:buClrTx/>
              <a:buSzTx/>
              <a:buNone/>
            </a:pPr>
            <a:endParaRPr lang="en-US" sz="2800" dirty="0">
              <a:solidFill>
                <a:prstClr val="black"/>
              </a:solidFill>
            </a:endParaRP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Cell Phone towers</a:t>
            </a:r>
          </a:p>
          <a:p>
            <a:endParaRPr lang="en-US" sz="6000" dirty="0"/>
          </a:p>
        </p:txBody>
      </p:sp>
      <p:pic>
        <p:nvPicPr>
          <p:cNvPr id="6" name="Picture 5"/>
          <p:cNvPicPr>
            <a:picLocks noChangeAspect="1"/>
          </p:cNvPicPr>
          <p:nvPr/>
        </p:nvPicPr>
        <p:blipFill>
          <a:blip r:embed="rId3"/>
          <a:stretch>
            <a:fillRect/>
          </a:stretch>
        </p:blipFill>
        <p:spPr>
          <a:xfrm>
            <a:off x="1097280" y="2396359"/>
            <a:ext cx="5246226" cy="2680138"/>
          </a:xfrm>
          <a:prstGeom prst="rect">
            <a:avLst/>
          </a:prstGeom>
        </p:spPr>
      </p:pic>
    </p:spTree>
    <p:extLst>
      <p:ext uri="{BB962C8B-B14F-4D97-AF65-F5344CB8AC3E}">
        <p14:creationId xmlns:p14="http://schemas.microsoft.com/office/powerpoint/2010/main" val="1429110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4932"/>
            <a:ext cx="10058400" cy="1450757"/>
          </a:xfrm>
        </p:spPr>
        <p:txBody>
          <a:bodyPr>
            <a:normAutofit/>
          </a:bodyPr>
          <a:lstStyle/>
          <a:p>
            <a:pPr algn="ctr"/>
            <a:r>
              <a:rPr lang="en-US" sz="4400" b="1" spc="0" dirty="0">
                <a:solidFill>
                  <a:prstClr val="black"/>
                </a:solidFill>
                <a:latin typeface="+mn-lt"/>
              </a:rPr>
              <a:t>SOLAR FARM…NO PROBLEM</a:t>
            </a:r>
            <a:endParaRPr lang="en-US" sz="4400" b="1" dirty="0">
              <a:solidFill>
                <a:schemeClr val="tx1"/>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3" name="Content Placeholder 2"/>
          <p:cNvSpPr>
            <a:spLocks noGrp="1"/>
          </p:cNvSpPr>
          <p:nvPr>
            <p:ph idx="1"/>
          </p:nvPr>
        </p:nvSpPr>
        <p:spPr>
          <a:xfrm>
            <a:off x="1292772" y="1845734"/>
            <a:ext cx="9862908" cy="4023360"/>
          </a:xfrm>
        </p:spPr>
        <p:txBody>
          <a:bodyPr>
            <a:noAutofit/>
          </a:bodyPr>
          <a:lstStyle/>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Went to MAPC as a Use By Review</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There were emotions and “feelings”</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Item was rejected</a:t>
            </a:r>
          </a:p>
          <a:p>
            <a:endParaRPr lang="en-US" sz="6000" dirty="0"/>
          </a:p>
        </p:txBody>
      </p:sp>
      <p:pic>
        <p:nvPicPr>
          <p:cNvPr id="6" name="Picture 5">
            <a:extLst>
              <a:ext uri="{FF2B5EF4-FFF2-40B4-BE49-F238E27FC236}">
                <a16:creationId xmlns:a16="http://schemas.microsoft.com/office/drawing/2014/main" id="{513C5C17-E638-6F1C-32E7-80422675BB22}"/>
              </a:ext>
            </a:extLst>
          </p:cNvPr>
          <p:cNvPicPr>
            <a:picLocks noChangeAspect="1"/>
          </p:cNvPicPr>
          <p:nvPr/>
        </p:nvPicPr>
        <p:blipFill>
          <a:blip r:embed="rId3"/>
          <a:stretch>
            <a:fillRect/>
          </a:stretch>
        </p:blipFill>
        <p:spPr>
          <a:xfrm>
            <a:off x="6832205" y="3159577"/>
            <a:ext cx="4067023" cy="2709517"/>
          </a:xfrm>
          <a:prstGeom prst="rect">
            <a:avLst/>
          </a:prstGeom>
        </p:spPr>
      </p:pic>
    </p:spTree>
    <p:extLst>
      <p:ext uri="{BB962C8B-B14F-4D97-AF65-F5344CB8AC3E}">
        <p14:creationId xmlns:p14="http://schemas.microsoft.com/office/powerpoint/2010/main" val="2571136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4932"/>
            <a:ext cx="10058400" cy="1450757"/>
          </a:xfrm>
        </p:spPr>
        <p:txBody>
          <a:bodyPr>
            <a:normAutofit/>
          </a:bodyPr>
          <a:lstStyle/>
          <a:p>
            <a:pPr algn="ctr"/>
            <a:r>
              <a:rPr lang="en-US" sz="4400" b="1" spc="0" dirty="0">
                <a:solidFill>
                  <a:prstClr val="black"/>
                </a:solidFill>
                <a:latin typeface="+mn-lt"/>
              </a:rPr>
              <a:t>OUTDATED POLICY</a:t>
            </a:r>
            <a:endParaRPr lang="en-US" sz="4400" b="1" dirty="0">
              <a:solidFill>
                <a:schemeClr val="tx1"/>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3" name="Content Placeholder 2"/>
          <p:cNvSpPr>
            <a:spLocks noGrp="1"/>
          </p:cNvSpPr>
          <p:nvPr>
            <p:ph idx="1"/>
          </p:nvPr>
        </p:nvSpPr>
        <p:spPr>
          <a:xfrm>
            <a:off x="1292772" y="1845734"/>
            <a:ext cx="5754414" cy="4023360"/>
          </a:xfrm>
        </p:spPr>
        <p:txBody>
          <a:bodyPr>
            <a:noAutofit/>
          </a:bodyPr>
          <a:lstStyle/>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Some county property not zoned </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Among others, Solar Farms not listed as a use by right</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Agriculture zoning in the County does not have a Use By Review</a:t>
            </a:r>
          </a:p>
          <a:p>
            <a:endParaRPr lang="en-US" sz="6000" dirty="0"/>
          </a:p>
        </p:txBody>
      </p:sp>
      <p:sp>
        <p:nvSpPr>
          <p:cNvPr id="5" name="TextBox 4"/>
          <p:cNvSpPr txBox="1"/>
          <p:nvPr/>
        </p:nvSpPr>
        <p:spPr>
          <a:xfrm>
            <a:off x="8133232" y="1596114"/>
            <a:ext cx="3704896" cy="1600438"/>
          </a:xfrm>
          <a:prstGeom prst="rect">
            <a:avLst/>
          </a:prstGeom>
          <a:noFill/>
        </p:spPr>
        <p:txBody>
          <a:bodyPr wrap="square" rtlCol="0">
            <a:spAutoFit/>
          </a:bodyPr>
          <a:lstStyle/>
          <a:p>
            <a:r>
              <a:rPr lang="en-US" sz="9800" dirty="0"/>
              <a:t>1963</a:t>
            </a:r>
          </a:p>
        </p:txBody>
      </p:sp>
      <p:pic>
        <p:nvPicPr>
          <p:cNvPr id="7" name="Picture 6">
            <a:extLst>
              <a:ext uri="{FF2B5EF4-FFF2-40B4-BE49-F238E27FC236}">
                <a16:creationId xmlns:a16="http://schemas.microsoft.com/office/drawing/2014/main" id="{3394C60E-5191-C576-F96D-9A811AEDDB61}"/>
              </a:ext>
            </a:extLst>
          </p:cNvPr>
          <p:cNvPicPr>
            <a:picLocks noChangeAspect="1"/>
          </p:cNvPicPr>
          <p:nvPr/>
        </p:nvPicPr>
        <p:blipFill>
          <a:blip r:embed="rId3"/>
          <a:stretch>
            <a:fillRect/>
          </a:stretch>
        </p:blipFill>
        <p:spPr>
          <a:xfrm>
            <a:off x="7933726" y="2930236"/>
            <a:ext cx="3258589" cy="3258589"/>
          </a:xfrm>
          <a:prstGeom prst="rect">
            <a:avLst/>
          </a:prstGeom>
        </p:spPr>
      </p:pic>
    </p:spTree>
    <p:extLst>
      <p:ext uri="{BB962C8B-B14F-4D97-AF65-F5344CB8AC3E}">
        <p14:creationId xmlns:p14="http://schemas.microsoft.com/office/powerpoint/2010/main" val="1004236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884529"/>
            <a:ext cx="10536702" cy="547501"/>
          </a:xfrm>
        </p:spPr>
        <p:txBody>
          <a:bodyPr>
            <a:noAutofit/>
          </a:bodyPr>
          <a:lstStyle/>
          <a:p>
            <a:pPr algn="ctr"/>
            <a:r>
              <a:rPr lang="en-US" sz="4400" b="1" dirty="0">
                <a:latin typeface="+mn-lt"/>
              </a:rPr>
              <a:t>PET PIGS</a:t>
            </a:r>
            <a:endParaRPr lang="en-US" sz="4400" b="1"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5" name="TextBox 4"/>
          <p:cNvSpPr txBox="1"/>
          <p:nvPr/>
        </p:nvSpPr>
        <p:spPr>
          <a:xfrm>
            <a:off x="1108192" y="1899138"/>
            <a:ext cx="10410095" cy="1512209"/>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Not a hot issue </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Covered by current ordinance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Constituent brings forth a desire to update the policy on pigs</a:t>
            </a:r>
          </a:p>
        </p:txBody>
      </p:sp>
      <p:pic>
        <p:nvPicPr>
          <p:cNvPr id="3" name="Picture 2">
            <a:extLst>
              <a:ext uri="{FF2B5EF4-FFF2-40B4-BE49-F238E27FC236}">
                <a16:creationId xmlns:a16="http://schemas.microsoft.com/office/drawing/2014/main" id="{E0C9D8F6-A0EB-B6D5-0658-29DA90D4803A}"/>
              </a:ext>
            </a:extLst>
          </p:cNvPr>
          <p:cNvPicPr>
            <a:picLocks noChangeAspect="1"/>
          </p:cNvPicPr>
          <p:nvPr/>
        </p:nvPicPr>
        <p:blipFill>
          <a:blip r:embed="rId3"/>
          <a:stretch>
            <a:fillRect/>
          </a:stretch>
        </p:blipFill>
        <p:spPr>
          <a:xfrm>
            <a:off x="4206239" y="3599972"/>
            <a:ext cx="3119697" cy="2373499"/>
          </a:xfrm>
          <a:prstGeom prst="rect">
            <a:avLst/>
          </a:prstGeom>
        </p:spPr>
      </p:pic>
    </p:spTree>
    <p:extLst>
      <p:ext uri="{BB962C8B-B14F-4D97-AF65-F5344CB8AC3E}">
        <p14:creationId xmlns:p14="http://schemas.microsoft.com/office/powerpoint/2010/main" val="4724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03129"/>
            <a:ext cx="10058400" cy="725574"/>
          </a:xfrm>
        </p:spPr>
        <p:txBody>
          <a:bodyPr>
            <a:normAutofit/>
          </a:bodyPr>
          <a:lstStyle/>
          <a:p>
            <a:pPr algn="ctr"/>
            <a:r>
              <a:rPr lang="en-US" sz="4400" b="1" dirty="0">
                <a:solidFill>
                  <a:schemeClr val="tx1"/>
                </a:solidFill>
                <a:latin typeface="+mn-lt"/>
              </a:rPr>
              <a:t>POLICY ORIGINATION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9213275"/>
              </p:ext>
            </p:extLst>
          </p:nvPr>
        </p:nvGraphicFramePr>
        <p:xfrm>
          <a:off x="393896" y="1243008"/>
          <a:ext cx="11798104" cy="5040627"/>
        </p:xfrm>
        <a:graphic>
          <a:graphicData uri="http://schemas.openxmlformats.org/drawingml/2006/table">
            <a:tbl>
              <a:tblPr firstRow="1" bandRow="1">
                <a:tableStyleId>{2D5ABB26-0587-4C30-8999-92F81FD0307C}</a:tableStyleId>
              </a:tblPr>
              <a:tblGrid>
                <a:gridCol w="3601329">
                  <a:extLst>
                    <a:ext uri="{9D8B030D-6E8A-4147-A177-3AD203B41FA5}">
                      <a16:colId xmlns:a16="http://schemas.microsoft.com/office/drawing/2014/main" val="1129636177"/>
                    </a:ext>
                  </a:extLst>
                </a:gridCol>
                <a:gridCol w="8196775">
                  <a:extLst>
                    <a:ext uri="{9D8B030D-6E8A-4147-A177-3AD203B41FA5}">
                      <a16:colId xmlns:a16="http://schemas.microsoft.com/office/drawing/2014/main" val="3447456761"/>
                    </a:ext>
                  </a:extLst>
                </a:gridCol>
              </a:tblGrid>
              <a:tr h="1118067">
                <a:tc>
                  <a:txBody>
                    <a:bodyPr/>
                    <a:lstStyle/>
                    <a:p>
                      <a:pPr algn="r"/>
                      <a:endParaRPr lang="en-US" sz="4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kern="1200" dirty="0">
                        <a:solidFill>
                          <a:schemeClr val="tx1"/>
                        </a:solidFill>
                        <a:effectLst/>
                        <a:latin typeface="+mn-lt"/>
                        <a:ea typeface="+mn-ea"/>
                        <a:cs typeface="+mn-cs"/>
                      </a:endParaRPr>
                    </a:p>
                  </a:txBody>
                  <a:tcPr/>
                </a:tc>
                <a:extLst>
                  <a:ext uri="{0D108BD9-81ED-4DB2-BD59-A6C34878D82A}">
                    <a16:rowId xmlns:a16="http://schemas.microsoft.com/office/drawing/2014/main" val="1044097811"/>
                  </a:ext>
                </a:extLst>
              </a:tr>
              <a:tr h="1641417">
                <a:tc>
                  <a:txBody>
                    <a:bodyPr/>
                    <a:lstStyle/>
                    <a:p>
                      <a:pPr algn="r"/>
                      <a:endParaRPr lang="en-US" sz="4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0" kern="1200" dirty="0">
                        <a:solidFill>
                          <a:schemeClr val="tx1"/>
                        </a:solidFill>
                        <a:effectLst/>
                        <a:latin typeface="+mn-lt"/>
                        <a:ea typeface="+mn-ea"/>
                        <a:cs typeface="+mn-cs"/>
                      </a:endParaRPr>
                    </a:p>
                  </a:txBody>
                  <a:tcPr/>
                </a:tc>
                <a:extLst>
                  <a:ext uri="{0D108BD9-81ED-4DB2-BD59-A6C34878D82A}">
                    <a16:rowId xmlns:a16="http://schemas.microsoft.com/office/drawing/2014/main" val="4107731001"/>
                  </a:ext>
                </a:extLst>
              </a:tr>
              <a:tr h="803601">
                <a:tc>
                  <a:txBody>
                    <a:bodyPr/>
                    <a:lstStyle/>
                    <a:p>
                      <a:pPr algn="r"/>
                      <a:endParaRPr lang="en-US" sz="4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kern="1200" dirty="0">
                        <a:solidFill>
                          <a:schemeClr val="tx1"/>
                        </a:solidFill>
                        <a:effectLst/>
                        <a:latin typeface="+mn-lt"/>
                        <a:ea typeface="+mn-ea"/>
                        <a:cs typeface="+mn-cs"/>
                      </a:endParaRPr>
                    </a:p>
                  </a:txBody>
                  <a:tcPr/>
                </a:tc>
                <a:extLst>
                  <a:ext uri="{0D108BD9-81ED-4DB2-BD59-A6C34878D82A}">
                    <a16:rowId xmlns:a16="http://schemas.microsoft.com/office/drawing/2014/main" val="772689159"/>
                  </a:ext>
                </a:extLst>
              </a:tr>
              <a:tr h="752956">
                <a:tc>
                  <a:txBody>
                    <a:bodyPr/>
                    <a:lstStyle/>
                    <a:p>
                      <a:pPr algn="r"/>
                      <a:endParaRPr lang="en-US" sz="3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txBody>
                  <a:tcPr/>
                </a:tc>
                <a:extLst>
                  <a:ext uri="{0D108BD9-81ED-4DB2-BD59-A6C34878D82A}">
                    <a16:rowId xmlns:a16="http://schemas.microsoft.com/office/drawing/2014/main" val="2412615736"/>
                  </a:ext>
                </a:extLst>
              </a:tr>
              <a:tr h="7245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effectLst/>
                        <a:latin typeface="+mn-lt"/>
                        <a:ea typeface="+mn-ea"/>
                        <a:cs typeface="+mn-cs"/>
                      </a:endParaRPr>
                    </a:p>
                  </a:txBody>
                  <a:tcPr/>
                </a:tc>
                <a:extLst>
                  <a:ext uri="{0D108BD9-81ED-4DB2-BD59-A6C34878D82A}">
                    <a16:rowId xmlns:a16="http://schemas.microsoft.com/office/drawing/2014/main" val="513373466"/>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3" name="TextBox 2"/>
          <p:cNvSpPr txBox="1"/>
          <p:nvPr/>
        </p:nvSpPr>
        <p:spPr>
          <a:xfrm>
            <a:off x="1333762" y="1868611"/>
            <a:ext cx="9585435" cy="4223720"/>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US Constitution</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Federal and state laws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Federal and state rule promulgators</a:t>
            </a:r>
          </a:p>
          <a:p>
            <a:pPr marL="685800" lvl="1" indent="-228600" defTabSz="914400">
              <a:lnSpc>
                <a:spcPct val="90000"/>
              </a:lnSpc>
              <a:spcBef>
                <a:spcPts val="500"/>
              </a:spcBef>
              <a:buFont typeface="Arial" panose="020B0604020202020204" pitchFamily="34" charset="0"/>
              <a:buChar char="•"/>
            </a:pPr>
            <a:r>
              <a:rPr lang="en-US" sz="2800" dirty="0">
                <a:solidFill>
                  <a:prstClr val="black"/>
                </a:solidFill>
              </a:rPr>
              <a:t>EPA, HUD, DOE			</a:t>
            </a:r>
          </a:p>
          <a:p>
            <a:pPr marL="685800" lvl="1" indent="-228600" defTabSz="914400">
              <a:lnSpc>
                <a:spcPct val="90000"/>
              </a:lnSpc>
              <a:spcBef>
                <a:spcPts val="500"/>
              </a:spcBef>
              <a:buFont typeface="Arial" panose="020B0604020202020204" pitchFamily="34" charset="0"/>
              <a:buChar char="•"/>
            </a:pPr>
            <a:r>
              <a:rPr lang="en-US" sz="2800" dirty="0">
                <a:solidFill>
                  <a:prstClr val="black"/>
                </a:solidFill>
              </a:rPr>
              <a:t>DEQ, OWRB, DOC</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Ordinances which are the municipal laws codified into your municipal code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Policies are created to provide clear guidance and help effectively administer and execute municipal ordinances</a:t>
            </a:r>
          </a:p>
        </p:txBody>
      </p:sp>
    </p:spTree>
    <p:extLst>
      <p:ext uri="{BB962C8B-B14F-4D97-AF65-F5344CB8AC3E}">
        <p14:creationId xmlns:p14="http://schemas.microsoft.com/office/powerpoint/2010/main" val="3219799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692165"/>
            <a:ext cx="10536702" cy="547501"/>
          </a:xfrm>
        </p:spPr>
        <p:txBody>
          <a:bodyPr>
            <a:noAutofit/>
          </a:bodyPr>
          <a:lstStyle/>
          <a:p>
            <a:pPr algn="ctr"/>
            <a:r>
              <a:rPr lang="en-US" sz="4400" b="1" spc="0" dirty="0">
                <a:solidFill>
                  <a:prstClr val="black"/>
                </a:solidFill>
                <a:latin typeface="+mn-lt"/>
              </a:rPr>
              <a:t>TRUST INDENTURE AND BY-LAWS</a:t>
            </a:r>
            <a:endParaRPr lang="en-US" sz="6800"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5" name="TextBox 4"/>
          <p:cNvSpPr txBox="1"/>
          <p:nvPr/>
        </p:nvSpPr>
        <p:spPr>
          <a:xfrm>
            <a:off x="1218550" y="1790431"/>
            <a:ext cx="10607042" cy="2028248"/>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Policy set a long time ago may need updated</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Purpose of trust and history lost over time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Must educate and inform boards and employees</a:t>
            </a:r>
          </a:p>
          <a:p>
            <a:pPr marL="228600" lvl="0" indent="-228600" defTabSz="9144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11" name="Picture 10">
            <a:extLst>
              <a:ext uri="{FF2B5EF4-FFF2-40B4-BE49-F238E27FC236}">
                <a16:creationId xmlns:a16="http://schemas.microsoft.com/office/drawing/2014/main" id="{11D8681A-B848-5A68-F790-C203FD948DE4}"/>
              </a:ext>
            </a:extLst>
          </p:cNvPr>
          <p:cNvPicPr>
            <a:picLocks noChangeAspect="1"/>
          </p:cNvPicPr>
          <p:nvPr/>
        </p:nvPicPr>
        <p:blipFill>
          <a:blip r:embed="rId3"/>
          <a:stretch>
            <a:fillRect/>
          </a:stretch>
        </p:blipFill>
        <p:spPr>
          <a:xfrm>
            <a:off x="7694260" y="3603826"/>
            <a:ext cx="3121152" cy="2078736"/>
          </a:xfrm>
          <a:prstGeom prst="rect">
            <a:avLst/>
          </a:prstGeom>
        </p:spPr>
      </p:pic>
    </p:spTree>
    <p:extLst>
      <p:ext uri="{BB962C8B-B14F-4D97-AF65-F5344CB8AC3E}">
        <p14:creationId xmlns:p14="http://schemas.microsoft.com/office/powerpoint/2010/main" val="1513387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692165"/>
            <a:ext cx="10536702" cy="547501"/>
          </a:xfrm>
        </p:spPr>
        <p:txBody>
          <a:bodyPr>
            <a:noAutofit/>
          </a:bodyPr>
          <a:lstStyle/>
          <a:p>
            <a:pPr algn="ctr"/>
            <a:r>
              <a:rPr lang="en-US" sz="4400" b="1" spc="0" dirty="0">
                <a:solidFill>
                  <a:prstClr val="black"/>
                </a:solidFill>
                <a:latin typeface="+mn-lt"/>
              </a:rPr>
              <a:t>SUMMARY POLICY BEST PRACTICES</a:t>
            </a:r>
            <a:endParaRPr lang="en-US" sz="6900" dirty="0">
              <a:solidFill>
                <a:schemeClr val="tx1"/>
              </a:solidFill>
              <a:latin typeface="+mn-lt"/>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5" name="TextBox 4"/>
          <p:cNvSpPr txBox="1"/>
          <p:nvPr/>
        </p:nvSpPr>
        <p:spPr>
          <a:xfrm>
            <a:off x="1228527" y="1658050"/>
            <a:ext cx="10410095" cy="4739759"/>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Keep the policies informative enough to be useful</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Concise enough so that all your staff will read them</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“Fix the flat tire; do not just keep adding air to the tire!”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Provide a solid framework for consistently solving problems or providing solutions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Give guidance that helps your staff at every level and the public to understand the municipal purpose of the policy</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Keep those boards balanced</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Limit public comment, have a timekeeper to assist the Mayor, and do not read social media</a:t>
            </a:r>
          </a:p>
        </p:txBody>
      </p:sp>
    </p:spTree>
    <p:extLst>
      <p:ext uri="{BB962C8B-B14F-4D97-AF65-F5344CB8AC3E}">
        <p14:creationId xmlns:p14="http://schemas.microsoft.com/office/powerpoint/2010/main" val="1176433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965916"/>
            <a:ext cx="10536702" cy="547501"/>
          </a:xfrm>
        </p:spPr>
        <p:txBody>
          <a:bodyPr>
            <a:noAutofit/>
          </a:bodyPr>
          <a:lstStyle/>
          <a:p>
            <a:pPr algn="ctr"/>
            <a:r>
              <a:rPr lang="en-US" sz="4400" b="1" spc="0" dirty="0">
                <a:solidFill>
                  <a:prstClr val="black"/>
                </a:solidFill>
                <a:latin typeface="+mn-lt"/>
              </a:rPr>
              <a:t>SUMMARY POLICY BEST PRACTICES</a:t>
            </a:r>
            <a:endParaRPr lang="en-US" sz="6900" dirty="0">
              <a:solidFill>
                <a:schemeClr val="tx1"/>
              </a:solidFill>
              <a:latin typeface="+mn-lt"/>
              <a:cs typeface="Arial" panose="020B0604020202020204" pitchFamily="34" charset="0"/>
            </a:endParaRPr>
          </a:p>
        </p:txBody>
      </p:sp>
      <p:sp>
        <p:nvSpPr>
          <p:cNvPr id="8" name="TextBox 7"/>
          <p:cNvSpPr txBox="1"/>
          <p:nvPr/>
        </p:nvSpPr>
        <p:spPr>
          <a:xfrm>
            <a:off x="1540897" y="1981217"/>
            <a:ext cx="9945859" cy="996170"/>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Reduce surprises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Use tactical patience</a:t>
            </a:r>
          </a:p>
        </p:txBody>
      </p:sp>
      <p:pic>
        <p:nvPicPr>
          <p:cNvPr id="3" name="Picture 2">
            <a:extLst>
              <a:ext uri="{FF2B5EF4-FFF2-40B4-BE49-F238E27FC236}">
                <a16:creationId xmlns:a16="http://schemas.microsoft.com/office/drawing/2014/main" id="{FC2D4C7C-B38F-6380-14E7-E15B786AC37E}"/>
              </a:ext>
            </a:extLst>
          </p:cNvPr>
          <p:cNvPicPr>
            <a:picLocks noChangeAspect="1"/>
          </p:cNvPicPr>
          <p:nvPr/>
        </p:nvPicPr>
        <p:blipFill>
          <a:blip r:embed="rId3"/>
          <a:stretch>
            <a:fillRect/>
          </a:stretch>
        </p:blipFill>
        <p:spPr>
          <a:xfrm>
            <a:off x="6682046" y="2338393"/>
            <a:ext cx="3574473" cy="3574473"/>
          </a:xfrm>
          <a:prstGeom prst="rect">
            <a:avLst/>
          </a:prstGeom>
        </p:spPr>
      </p:pic>
    </p:spTree>
    <p:extLst>
      <p:ext uri="{BB962C8B-B14F-4D97-AF65-F5344CB8AC3E}">
        <p14:creationId xmlns:p14="http://schemas.microsoft.com/office/powerpoint/2010/main" val="3472844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588286" y="965916"/>
            <a:ext cx="10536702" cy="547501"/>
          </a:xfrm>
        </p:spPr>
        <p:txBody>
          <a:bodyPr>
            <a:noAutofit/>
          </a:bodyPr>
          <a:lstStyle/>
          <a:p>
            <a:pPr algn="ctr"/>
            <a:r>
              <a:rPr lang="en-US" sz="4400" b="1" spc="0" dirty="0">
                <a:solidFill>
                  <a:prstClr val="black"/>
                </a:solidFill>
                <a:latin typeface="+mn-lt"/>
              </a:rPr>
              <a:t>SUMMARY POLICY BEST PRACTICES</a:t>
            </a:r>
            <a:endParaRPr lang="en-US" sz="6900" dirty="0">
              <a:solidFill>
                <a:schemeClr val="tx1"/>
              </a:solidFill>
              <a:latin typeface="+mn-lt"/>
              <a:cs typeface="Arial" panose="020B0604020202020204" pitchFamily="34" charset="0"/>
            </a:endParaRPr>
          </a:p>
        </p:txBody>
      </p:sp>
      <p:sp>
        <p:nvSpPr>
          <p:cNvPr id="8" name="TextBox 7"/>
          <p:cNvSpPr txBox="1"/>
          <p:nvPr/>
        </p:nvSpPr>
        <p:spPr>
          <a:xfrm>
            <a:off x="618978" y="1899138"/>
            <a:ext cx="10506010" cy="4095480"/>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Focus on telling your municipal success stories early and often</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Communicate constantly with the people about the positive efforts to make their lives better</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Learn and adapt from the past</a:t>
            </a:r>
          </a:p>
          <a:p>
            <a:pPr marL="228600" lvl="0" indent="-228600" defTabSz="914400">
              <a:lnSpc>
                <a:spcPct val="90000"/>
              </a:lnSpc>
              <a:spcBef>
                <a:spcPts val="1000"/>
              </a:spcBef>
              <a:buFont typeface="Arial" panose="020B0604020202020204" pitchFamily="34" charset="0"/>
              <a:buChar char="•"/>
            </a:pPr>
            <a:r>
              <a:rPr lang="en-US" sz="2800" dirty="0">
                <a:solidFill>
                  <a:srgbClr val="202124"/>
                </a:solidFill>
                <a:latin typeface="Google Sans"/>
              </a:rPr>
              <a:t>“</a:t>
            </a:r>
            <a:r>
              <a:rPr lang="en-US" sz="2800" dirty="0">
                <a:solidFill>
                  <a:srgbClr val="040C28"/>
                </a:solidFill>
                <a:latin typeface="Google Sans"/>
              </a:rPr>
              <a:t>You can please some of the people all of the time, you can please all of the people some of the time, but you can't please all of the people all of the time</a:t>
            </a:r>
            <a:r>
              <a:rPr lang="en-US" sz="2800" dirty="0">
                <a:solidFill>
                  <a:srgbClr val="202124"/>
                </a:solidFill>
                <a:latin typeface="Google Sans"/>
              </a:rPr>
              <a:t>”  Poet John Lydgate and Abraham Lincoln</a:t>
            </a:r>
          </a:p>
          <a:p>
            <a:pPr marL="228600" lvl="0" indent="-228600" defTabSz="914400">
              <a:lnSpc>
                <a:spcPct val="90000"/>
              </a:lnSpc>
              <a:spcBef>
                <a:spcPts val="1000"/>
              </a:spcBef>
              <a:buFont typeface="Arial" panose="020B0604020202020204" pitchFamily="34" charset="0"/>
              <a:buChar char="•"/>
            </a:pPr>
            <a:r>
              <a:rPr lang="en-US" sz="2800" dirty="0">
                <a:solidFill>
                  <a:srgbClr val="202124"/>
                </a:solidFill>
                <a:latin typeface="Google Sans"/>
              </a:rPr>
              <a:t>“Ask not what your city can do for you; ask what you can do for </a:t>
            </a:r>
            <a:r>
              <a:rPr lang="en-US" sz="2800">
                <a:solidFill>
                  <a:srgbClr val="202124"/>
                </a:solidFill>
                <a:latin typeface="Google Sans"/>
              </a:rPr>
              <a:t>your city” </a:t>
            </a:r>
            <a:r>
              <a:rPr lang="en-US" sz="2800" dirty="0">
                <a:solidFill>
                  <a:srgbClr val="202124"/>
                </a:solidFill>
                <a:latin typeface="Google Sans"/>
              </a:rPr>
              <a:t>President John F. Kennedy</a:t>
            </a:r>
            <a:endParaRPr lang="en-US" sz="2800" dirty="0">
              <a:solidFill>
                <a:prstClr val="black"/>
              </a:solidFill>
            </a:endParaRPr>
          </a:p>
        </p:txBody>
      </p:sp>
    </p:spTree>
    <p:extLst>
      <p:ext uri="{BB962C8B-B14F-4D97-AF65-F5344CB8AC3E}">
        <p14:creationId xmlns:p14="http://schemas.microsoft.com/office/powerpoint/2010/main" val="3641105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7" y="954471"/>
            <a:ext cx="10536702" cy="547501"/>
          </a:xfrm>
        </p:spPr>
        <p:txBody>
          <a:bodyPr>
            <a:noAutofit/>
          </a:bodyPr>
          <a:lstStyle/>
          <a:p>
            <a:pPr algn="ctr"/>
            <a:r>
              <a:rPr lang="en-US" sz="4400" b="1" spc="0" dirty="0">
                <a:solidFill>
                  <a:prstClr val="black"/>
                </a:solidFill>
                <a:latin typeface="+mn-lt"/>
              </a:rPr>
              <a:t>QUESTIONS</a:t>
            </a:r>
            <a:endParaRPr lang="en-US" sz="6900" dirty="0">
              <a:solidFill>
                <a:schemeClr val="tx1"/>
              </a:solidFill>
              <a:latin typeface="+mn-lt"/>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041449" y="1938019"/>
            <a:ext cx="3691759" cy="3691759"/>
          </a:xfrm>
          <a:prstGeom prst="rect">
            <a:avLst/>
          </a:prstGeom>
        </p:spPr>
      </p:pic>
    </p:spTree>
    <p:extLst>
      <p:ext uri="{BB962C8B-B14F-4D97-AF65-F5344CB8AC3E}">
        <p14:creationId xmlns:p14="http://schemas.microsoft.com/office/powerpoint/2010/main" val="381713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4932"/>
            <a:ext cx="10058400" cy="1450757"/>
          </a:xfrm>
        </p:spPr>
        <p:txBody>
          <a:bodyPr>
            <a:normAutofit/>
          </a:bodyPr>
          <a:lstStyle/>
          <a:p>
            <a:pPr algn="ctr"/>
            <a:r>
              <a:rPr lang="en-US" sz="4400" b="1" dirty="0">
                <a:solidFill>
                  <a:schemeClr val="tx1"/>
                </a:solidFill>
                <a:latin typeface="+mn-lt"/>
              </a:rPr>
              <a:t>POLICY PURPOSE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3" name="Content Placeholder 2"/>
          <p:cNvSpPr>
            <a:spLocks noGrp="1"/>
          </p:cNvSpPr>
          <p:nvPr>
            <p:ph idx="1"/>
          </p:nvPr>
        </p:nvSpPr>
        <p:spPr/>
        <p:txBody>
          <a:bodyPr>
            <a:noAutofit/>
          </a:bodyPr>
          <a:lstStyle/>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Explains how to handle certain municipal business</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Solves or resolves problems or issues; reduces conflict </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Communicates how the city goes about conducting municipal business with both employees, the public, and organizations</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Provides consistent answers regardless of the employee following the policy.  Once a policy is documented, it is easier to modify to solve new problems or issues in the future</a:t>
            </a:r>
          </a:p>
          <a:p>
            <a:pPr marL="228600" lvl="0" indent="-228600">
              <a:spcBef>
                <a:spcPts val="1000"/>
              </a:spcBef>
              <a:spcAft>
                <a:spcPts val="0"/>
              </a:spcAft>
              <a:buClrTx/>
              <a:buSzTx/>
              <a:buFont typeface="Arial" panose="020B0604020202020204" pitchFamily="34" charset="0"/>
              <a:buChar char="•"/>
            </a:pPr>
            <a:r>
              <a:rPr lang="en-US" sz="2800" dirty="0">
                <a:solidFill>
                  <a:prstClr val="black"/>
                </a:solidFill>
              </a:rPr>
              <a:t>Procedures and processes are further ways to document/implement/administer and execute policies</a:t>
            </a:r>
          </a:p>
          <a:p>
            <a:endParaRPr lang="en-US" sz="6000" dirty="0"/>
          </a:p>
        </p:txBody>
      </p:sp>
    </p:spTree>
    <p:extLst>
      <p:ext uri="{BB962C8B-B14F-4D97-AF65-F5344CB8AC3E}">
        <p14:creationId xmlns:p14="http://schemas.microsoft.com/office/powerpoint/2010/main" val="295961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580194"/>
            <a:ext cx="10536702" cy="771444"/>
          </a:xfrm>
        </p:spPr>
        <p:txBody>
          <a:bodyPr>
            <a:noAutofit/>
          </a:bodyPr>
          <a:lstStyle/>
          <a:p>
            <a:pPr algn="ctr"/>
            <a:r>
              <a:rPr lang="en-US" sz="4400" b="1" dirty="0">
                <a:solidFill>
                  <a:schemeClr val="tx1"/>
                </a:solidFill>
                <a:latin typeface="+mn-lt"/>
                <a:cs typeface="Arial" panose="020B0604020202020204" pitchFamily="34" charset="0"/>
              </a:rPr>
              <a:t>POLICY CHARACTERISTICS</a:t>
            </a:r>
          </a:p>
        </p:txBody>
      </p:sp>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4" name="TextBox 3"/>
          <p:cNvSpPr txBox="1"/>
          <p:nvPr/>
        </p:nvSpPr>
        <p:spPr>
          <a:xfrm>
            <a:off x="1259058" y="1838101"/>
            <a:ext cx="9256541" cy="3835922"/>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Written or unwritten</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Less is better or less is more; depends on complexity</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Typically created by city employees, consultants or other related organizations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Provides guidance on how to solve or resolve future requirements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Approved by councils, city managers, and staff themselves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Do not and can not cover every conceivable situation</a:t>
            </a:r>
          </a:p>
        </p:txBody>
      </p:sp>
    </p:spTree>
    <p:extLst>
      <p:ext uri="{BB962C8B-B14F-4D97-AF65-F5344CB8AC3E}">
        <p14:creationId xmlns:p14="http://schemas.microsoft.com/office/powerpoint/2010/main" val="26586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596370"/>
            <a:ext cx="10536702" cy="771444"/>
          </a:xfrm>
        </p:spPr>
        <p:txBody>
          <a:bodyPr>
            <a:noAutofit/>
          </a:bodyPr>
          <a:lstStyle/>
          <a:p>
            <a:pPr algn="ctr"/>
            <a:r>
              <a:rPr lang="en-US" sz="4400" b="1" dirty="0">
                <a:solidFill>
                  <a:schemeClr val="tx1"/>
                </a:solidFill>
                <a:latin typeface="+mn-lt"/>
                <a:cs typeface="Arial" panose="020B0604020202020204" pitchFamily="34" charset="0"/>
              </a:rPr>
              <a:t>POLICY EXAMPLES</a:t>
            </a:r>
          </a:p>
        </p:txBody>
      </p:sp>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4" name="TextBox 3"/>
          <p:cNvSpPr txBox="1"/>
          <p:nvPr/>
        </p:nvSpPr>
        <p:spPr>
          <a:xfrm>
            <a:off x="1223889" y="2011680"/>
            <a:ext cx="9931791" cy="3576364"/>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Commission handbook</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Resolution on commission meeting rules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Comprehensive plan</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Personnel manual</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Trust indentures </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Bylaws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Library board policies</a:t>
            </a:r>
          </a:p>
        </p:txBody>
      </p:sp>
      <p:sp>
        <p:nvSpPr>
          <p:cNvPr id="5" name="TextBox 4"/>
          <p:cNvSpPr txBox="1"/>
          <p:nvPr/>
        </p:nvSpPr>
        <p:spPr>
          <a:xfrm>
            <a:off x="4051494" y="2473344"/>
            <a:ext cx="5528603" cy="2554545"/>
          </a:xfrm>
          <a:prstGeom prst="rect">
            <a:avLst/>
          </a:prstGeom>
          <a:noFill/>
        </p:spPr>
        <p:txBody>
          <a:bodyPr wrap="square" rtlCol="0">
            <a:spAutoFit/>
          </a:bodyPr>
          <a:lstStyle/>
          <a:p>
            <a:r>
              <a:rPr lang="en-US" sz="3200" dirty="0"/>
              <a:t> </a:t>
            </a:r>
          </a:p>
          <a:p>
            <a:pPr marL="285750" indent="-285750">
              <a:buFont typeface="Arial" panose="020B0604020202020204" pitchFamily="34" charset="0"/>
              <a:buChar char="•"/>
            </a:pPr>
            <a:endParaRPr lang="en-US" sz="3200" dirty="0"/>
          </a:p>
          <a:p>
            <a:r>
              <a:rPr lang="en-US" sz="3200" dirty="0"/>
              <a:t> </a:t>
            </a:r>
          </a:p>
          <a:p>
            <a:pPr marL="285750" indent="-285750">
              <a:buFont typeface="Arial" panose="020B0604020202020204" pitchFamily="34" charset="0"/>
              <a:buChar char="•"/>
            </a:pPr>
            <a:endParaRPr lang="en-US" sz="3200" dirty="0"/>
          </a:p>
          <a:p>
            <a:endParaRPr lang="en-US" sz="3200" dirty="0"/>
          </a:p>
        </p:txBody>
      </p:sp>
      <p:pic>
        <p:nvPicPr>
          <p:cNvPr id="3" name="Picture 2">
            <a:extLst>
              <a:ext uri="{FF2B5EF4-FFF2-40B4-BE49-F238E27FC236}">
                <a16:creationId xmlns:a16="http://schemas.microsoft.com/office/drawing/2014/main" id="{C5448599-7330-84EB-ECAE-7012E4DF4C88}"/>
              </a:ext>
            </a:extLst>
          </p:cNvPr>
          <p:cNvPicPr>
            <a:picLocks noChangeAspect="1"/>
          </p:cNvPicPr>
          <p:nvPr/>
        </p:nvPicPr>
        <p:blipFill>
          <a:blip r:embed="rId3"/>
          <a:stretch>
            <a:fillRect/>
          </a:stretch>
        </p:blipFill>
        <p:spPr>
          <a:xfrm>
            <a:off x="7192316" y="2892829"/>
            <a:ext cx="3775796" cy="2745106"/>
          </a:xfrm>
          <a:prstGeom prst="rect">
            <a:avLst/>
          </a:prstGeom>
        </p:spPr>
      </p:pic>
    </p:spTree>
    <p:extLst>
      <p:ext uri="{BB962C8B-B14F-4D97-AF65-F5344CB8AC3E}">
        <p14:creationId xmlns:p14="http://schemas.microsoft.com/office/powerpoint/2010/main" val="303067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618978" y="696470"/>
            <a:ext cx="10536702" cy="771444"/>
          </a:xfrm>
        </p:spPr>
        <p:txBody>
          <a:bodyPr>
            <a:noAutofit/>
          </a:bodyPr>
          <a:lstStyle/>
          <a:p>
            <a:pPr algn="ctr"/>
            <a:r>
              <a:rPr lang="en-US" sz="4400" b="1" dirty="0">
                <a:solidFill>
                  <a:schemeClr val="tx1"/>
                </a:solidFill>
                <a:latin typeface="+mn-lt"/>
                <a:cs typeface="Arial" panose="020B0604020202020204" pitchFamily="34" charset="0"/>
              </a:rPr>
              <a:t>POLICY ASSISTANCE</a:t>
            </a:r>
          </a:p>
        </p:txBody>
      </p:sp>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4" name="TextBox 3"/>
          <p:cNvSpPr txBox="1"/>
          <p:nvPr/>
        </p:nvSpPr>
        <p:spPr>
          <a:xfrm>
            <a:off x="1181201" y="1938842"/>
            <a:ext cx="11980887" cy="3733843"/>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CMAO</a:t>
            </a:r>
          </a:p>
          <a:p>
            <a:pPr marL="685800" lvl="1" indent="-228600" defTabSz="914400">
              <a:lnSpc>
                <a:spcPct val="90000"/>
              </a:lnSpc>
              <a:spcBef>
                <a:spcPts val="500"/>
              </a:spcBef>
              <a:buFont typeface="Arial" panose="020B0604020202020204" pitchFamily="34" charset="0"/>
              <a:buChar char="•"/>
            </a:pPr>
            <a:r>
              <a:rPr lang="en-US" sz="2400" dirty="0">
                <a:solidFill>
                  <a:prstClr val="black"/>
                </a:solidFill>
              </a:rPr>
              <a:t>Contact for assistance; search document database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OMAG</a:t>
            </a:r>
          </a:p>
          <a:p>
            <a:pPr marL="685800" lvl="1" indent="-228600" defTabSz="914400">
              <a:lnSpc>
                <a:spcPct val="90000"/>
              </a:lnSpc>
              <a:spcBef>
                <a:spcPts val="500"/>
              </a:spcBef>
              <a:buFont typeface="Arial" panose="020B0604020202020204" pitchFamily="34" charset="0"/>
              <a:buChar char="•"/>
            </a:pPr>
            <a:r>
              <a:rPr lang="en-US" sz="2400" dirty="0">
                <a:solidFill>
                  <a:prstClr val="black"/>
                </a:solidFill>
              </a:rPr>
              <a:t>Insurance, Legal, Best Practices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OML</a:t>
            </a:r>
          </a:p>
          <a:p>
            <a:pPr marL="685800" lvl="1" indent="-228600" defTabSz="914400">
              <a:lnSpc>
                <a:spcPct val="90000"/>
              </a:lnSpc>
              <a:spcBef>
                <a:spcPts val="500"/>
              </a:spcBef>
              <a:buFont typeface="Arial" panose="020B0604020202020204" pitchFamily="34" charset="0"/>
              <a:buChar char="•"/>
            </a:pPr>
            <a:r>
              <a:rPr lang="en-US" sz="2400" dirty="0">
                <a:solidFill>
                  <a:prstClr val="black"/>
                </a:solidFill>
              </a:rPr>
              <a:t>Legislative, Best Practices, Legal</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Your staff experts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Your city attorney</a:t>
            </a:r>
          </a:p>
        </p:txBody>
      </p:sp>
      <p:sp>
        <p:nvSpPr>
          <p:cNvPr id="5" name="TextBox 4"/>
          <p:cNvSpPr txBox="1"/>
          <p:nvPr/>
        </p:nvSpPr>
        <p:spPr>
          <a:xfrm>
            <a:off x="4051494" y="2473344"/>
            <a:ext cx="5528603" cy="2554545"/>
          </a:xfrm>
          <a:prstGeom prst="rect">
            <a:avLst/>
          </a:prstGeom>
          <a:noFill/>
        </p:spPr>
        <p:txBody>
          <a:bodyPr wrap="square" rtlCol="0">
            <a:spAutoFit/>
          </a:bodyPr>
          <a:lstStyle/>
          <a:p>
            <a:r>
              <a:rPr lang="en-US" sz="3200" dirty="0"/>
              <a:t> </a:t>
            </a:r>
          </a:p>
          <a:p>
            <a:pPr marL="285750" indent="-285750">
              <a:buFont typeface="Arial" panose="020B0604020202020204" pitchFamily="34" charset="0"/>
              <a:buChar char="•"/>
            </a:pPr>
            <a:endParaRPr lang="en-US" sz="3200" dirty="0"/>
          </a:p>
          <a:p>
            <a:r>
              <a:rPr lang="en-US" sz="3200" dirty="0"/>
              <a:t> </a:t>
            </a:r>
          </a:p>
          <a:p>
            <a:pPr marL="285750" indent="-285750">
              <a:buFont typeface="Arial" panose="020B0604020202020204" pitchFamily="34" charset="0"/>
              <a:buChar char="•"/>
            </a:pPr>
            <a:endParaRPr lang="en-US" sz="3200" dirty="0"/>
          </a:p>
          <a:p>
            <a:endParaRPr lang="en-US" sz="3200" dirty="0"/>
          </a:p>
        </p:txBody>
      </p:sp>
      <p:pic>
        <p:nvPicPr>
          <p:cNvPr id="3" name="Picture 2">
            <a:extLst>
              <a:ext uri="{FF2B5EF4-FFF2-40B4-BE49-F238E27FC236}">
                <a16:creationId xmlns:a16="http://schemas.microsoft.com/office/drawing/2014/main" id="{A21977BC-868B-F0D8-6FDA-EF49AB69112E}"/>
              </a:ext>
            </a:extLst>
          </p:cNvPr>
          <p:cNvPicPr>
            <a:picLocks noChangeAspect="1"/>
          </p:cNvPicPr>
          <p:nvPr/>
        </p:nvPicPr>
        <p:blipFill>
          <a:blip r:embed="rId3"/>
          <a:stretch>
            <a:fillRect/>
          </a:stretch>
        </p:blipFill>
        <p:spPr>
          <a:xfrm>
            <a:off x="7171644" y="3455115"/>
            <a:ext cx="3524251" cy="2347913"/>
          </a:xfrm>
          <a:prstGeom prst="rect">
            <a:avLst/>
          </a:prstGeom>
        </p:spPr>
      </p:pic>
    </p:spTree>
    <p:extLst>
      <p:ext uri="{BB962C8B-B14F-4D97-AF65-F5344CB8AC3E}">
        <p14:creationId xmlns:p14="http://schemas.microsoft.com/office/powerpoint/2010/main" val="4104453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4" name="TextBox 3"/>
          <p:cNvSpPr txBox="1"/>
          <p:nvPr/>
        </p:nvSpPr>
        <p:spPr>
          <a:xfrm>
            <a:off x="1097280" y="2023932"/>
            <a:ext cx="10747717" cy="3798989"/>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Issues that have arisen over the past several years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Used policy to help us address the issues  </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Some have been divisive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People actually talk about this stuff in public comments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Comments driven by passion and belief</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Not the kind of public media coverage you want to highlight</a:t>
            </a:r>
          </a:p>
          <a:p>
            <a:endParaRPr lang="en-US" sz="4800" dirty="0"/>
          </a:p>
        </p:txBody>
      </p:sp>
      <p:sp>
        <p:nvSpPr>
          <p:cNvPr id="5" name="TextBox 4"/>
          <p:cNvSpPr txBox="1"/>
          <p:nvPr/>
        </p:nvSpPr>
        <p:spPr>
          <a:xfrm>
            <a:off x="4051494" y="2396334"/>
            <a:ext cx="7315201" cy="2554545"/>
          </a:xfrm>
          <a:prstGeom prst="rect">
            <a:avLst/>
          </a:prstGeom>
          <a:noFill/>
        </p:spPr>
        <p:txBody>
          <a:bodyPr wrap="square" rtlCol="0">
            <a:spAutoFit/>
          </a:bodyPr>
          <a:lstStyle/>
          <a:p>
            <a:r>
              <a:rPr lang="en-US" sz="3200" dirty="0"/>
              <a:t> </a:t>
            </a:r>
          </a:p>
          <a:p>
            <a:pPr marL="285750" indent="-285750">
              <a:buFont typeface="Arial" panose="020B0604020202020204" pitchFamily="34" charset="0"/>
              <a:buChar char="•"/>
            </a:pPr>
            <a:endParaRPr lang="en-US" sz="3200" dirty="0"/>
          </a:p>
          <a:p>
            <a:r>
              <a:rPr lang="en-US" sz="3200" dirty="0"/>
              <a:t> </a:t>
            </a:r>
          </a:p>
          <a:p>
            <a:pPr marL="285750" indent="-285750">
              <a:buFont typeface="Arial" panose="020B0604020202020204" pitchFamily="34" charset="0"/>
              <a:buChar char="•"/>
            </a:pPr>
            <a:endParaRPr lang="en-US" sz="3200" dirty="0"/>
          </a:p>
          <a:p>
            <a:endParaRPr lang="en-US" sz="3200" dirty="0"/>
          </a:p>
        </p:txBody>
      </p:sp>
      <p:sp>
        <p:nvSpPr>
          <p:cNvPr id="2" name="Title 1"/>
          <p:cNvSpPr>
            <a:spLocks noGrp="1"/>
          </p:cNvSpPr>
          <p:nvPr>
            <p:ph type="title"/>
          </p:nvPr>
        </p:nvSpPr>
        <p:spPr>
          <a:xfrm>
            <a:off x="1097280" y="394977"/>
            <a:ext cx="10058400" cy="1129315"/>
          </a:xfrm>
        </p:spPr>
        <p:txBody>
          <a:bodyPr>
            <a:normAutofit fontScale="90000"/>
          </a:bodyPr>
          <a:lstStyle/>
          <a:p>
            <a:pPr algn="ctr"/>
            <a:r>
              <a:rPr lang="en-US" sz="4400" b="1" dirty="0">
                <a:latin typeface="+mn-lt"/>
              </a:rPr>
              <a:t>NAZIS, DIRTY BOOKS, POT-BELLIED PIGS AND BOARD COUPS</a:t>
            </a:r>
          </a:p>
        </p:txBody>
      </p:sp>
    </p:spTree>
    <p:extLst>
      <p:ext uri="{BB962C8B-B14F-4D97-AF65-F5344CB8AC3E}">
        <p14:creationId xmlns:p14="http://schemas.microsoft.com/office/powerpoint/2010/main" val="146926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31"/>
            <a:ext cx="965885" cy="965885"/>
          </a:xfrm>
          <a:prstGeom prst="rect">
            <a:avLst/>
          </a:prstGeom>
        </p:spPr>
      </p:pic>
      <p:sp>
        <p:nvSpPr>
          <p:cNvPr id="9" name="Title 1"/>
          <p:cNvSpPr>
            <a:spLocks noGrp="1"/>
          </p:cNvSpPr>
          <p:nvPr>
            <p:ph type="title"/>
          </p:nvPr>
        </p:nvSpPr>
        <p:spPr>
          <a:xfrm>
            <a:off x="1101920" y="661119"/>
            <a:ext cx="10536702" cy="771444"/>
          </a:xfrm>
        </p:spPr>
        <p:txBody>
          <a:bodyPr>
            <a:noAutofit/>
          </a:bodyPr>
          <a:lstStyle/>
          <a:p>
            <a:pPr algn="ctr"/>
            <a:r>
              <a:rPr lang="en-US" sz="4400" b="1" dirty="0">
                <a:solidFill>
                  <a:schemeClr val="tx1"/>
                </a:solidFill>
                <a:latin typeface="+mn-lt"/>
                <a:cs typeface="Arial" panose="020B0604020202020204" pitchFamily="34" charset="0"/>
              </a:rPr>
              <a:t>COUNCIL ELECTIONS AND RECALLS</a:t>
            </a:r>
          </a:p>
        </p:txBody>
      </p:sp>
      <p:graphicFrame>
        <p:nvGraphicFramePr>
          <p:cNvPr id="10" name="Table 9"/>
          <p:cNvGraphicFramePr>
            <a:graphicFrameLocks noGrp="1"/>
          </p:cNvGraphicFramePr>
          <p:nvPr>
            <p:extLst>
              <p:ext uri="{D42A27DB-BD31-4B8C-83A1-F6EECF244321}">
                <p14:modId xmlns:p14="http://schemas.microsoft.com/office/powerpoint/2010/main" val="1729822486"/>
              </p:ext>
            </p:extLst>
          </p:nvPr>
        </p:nvGraphicFramePr>
        <p:xfrm>
          <a:off x="422031" y="1624890"/>
          <a:ext cx="3629463" cy="7638089"/>
        </p:xfrm>
        <a:graphic>
          <a:graphicData uri="http://schemas.openxmlformats.org/drawingml/2006/table">
            <a:tbl>
              <a:tblPr bandRow="1">
                <a:tableStyleId>{2D5ABB26-0587-4C30-8999-92F81FD0307C}</a:tableStyleId>
              </a:tblPr>
              <a:tblGrid>
                <a:gridCol w="3629463">
                  <a:extLst>
                    <a:ext uri="{9D8B030D-6E8A-4147-A177-3AD203B41FA5}">
                      <a16:colId xmlns:a16="http://schemas.microsoft.com/office/drawing/2014/main" val="2799129939"/>
                    </a:ext>
                  </a:extLst>
                </a:gridCol>
              </a:tblGrid>
              <a:tr h="688649">
                <a:tc>
                  <a:txBody>
                    <a:bodyPr/>
                    <a:lstStyle/>
                    <a:p>
                      <a:pPr marL="0" indent="0">
                        <a:buFont typeface="+mj-lt"/>
                        <a:buNone/>
                      </a:pPr>
                      <a:endParaRPr lang="en-US" sz="3600" dirty="0"/>
                    </a:p>
                  </a:txBody>
                  <a:tcPr/>
                </a:tc>
                <a:extLst>
                  <a:ext uri="{0D108BD9-81ED-4DB2-BD59-A6C34878D82A}">
                    <a16:rowId xmlns:a16="http://schemas.microsoft.com/office/drawing/2014/main" val="2729478882"/>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64593781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844360345"/>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9686118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1350543280"/>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baseline="0" dirty="0"/>
                    </a:p>
                  </a:txBody>
                  <a:tcPr/>
                </a:tc>
                <a:extLst>
                  <a:ext uri="{0D108BD9-81ED-4DB2-BD59-A6C34878D82A}">
                    <a16:rowId xmlns:a16="http://schemas.microsoft.com/office/drawing/2014/main" val="549554973"/>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2054810811"/>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104555244"/>
                  </a:ext>
                </a:extLst>
              </a:tr>
              <a:tr h="37081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3600" dirty="0"/>
                    </a:p>
                  </a:txBody>
                  <a:tcPr/>
                </a:tc>
                <a:extLst>
                  <a:ext uri="{0D108BD9-81ED-4DB2-BD59-A6C34878D82A}">
                    <a16:rowId xmlns:a16="http://schemas.microsoft.com/office/drawing/2014/main" val="423206033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718972018"/>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18032376"/>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344448009"/>
                  </a:ext>
                </a:extLst>
              </a:tr>
              <a:tr h="2648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400" dirty="0"/>
                    </a:p>
                  </a:txBody>
                  <a:tcPr/>
                </a:tc>
                <a:extLst>
                  <a:ext uri="{0D108BD9-81ED-4DB2-BD59-A6C34878D82A}">
                    <a16:rowId xmlns:a16="http://schemas.microsoft.com/office/drawing/2014/main" val="2946635171"/>
                  </a:ext>
                </a:extLst>
              </a:tr>
            </a:tbl>
          </a:graphicData>
        </a:graphic>
      </p:graphicFrame>
      <p:sp>
        <p:nvSpPr>
          <p:cNvPr id="4" name="TextBox 3"/>
          <p:cNvSpPr txBox="1"/>
          <p:nvPr/>
        </p:nvSpPr>
        <p:spPr>
          <a:xfrm>
            <a:off x="1186536" y="2011680"/>
            <a:ext cx="10747717" cy="3282950"/>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COVID accentuated extremes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COVID divisions worsened right and left extremism</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One group worked to recall a commissioner on the “left”</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First recall effort ultimately failed</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Groups became active in elections process and campaigning</a:t>
            </a:r>
          </a:p>
          <a:p>
            <a:endParaRPr lang="en-US" sz="4800" dirty="0"/>
          </a:p>
        </p:txBody>
      </p:sp>
      <p:sp>
        <p:nvSpPr>
          <p:cNvPr id="5" name="TextBox 4"/>
          <p:cNvSpPr txBox="1"/>
          <p:nvPr/>
        </p:nvSpPr>
        <p:spPr>
          <a:xfrm>
            <a:off x="4051494" y="2396334"/>
            <a:ext cx="7315201" cy="2554545"/>
          </a:xfrm>
          <a:prstGeom prst="rect">
            <a:avLst/>
          </a:prstGeom>
          <a:noFill/>
        </p:spPr>
        <p:txBody>
          <a:bodyPr wrap="square" rtlCol="0">
            <a:spAutoFit/>
          </a:bodyPr>
          <a:lstStyle/>
          <a:p>
            <a:r>
              <a:rPr lang="en-US" sz="3200" dirty="0"/>
              <a:t> </a:t>
            </a:r>
          </a:p>
          <a:p>
            <a:pPr marL="285750" indent="-285750">
              <a:buFont typeface="Arial" panose="020B0604020202020204" pitchFamily="34" charset="0"/>
              <a:buChar char="•"/>
            </a:pPr>
            <a:endParaRPr lang="en-US" sz="3200" dirty="0"/>
          </a:p>
          <a:p>
            <a:r>
              <a:rPr lang="en-US" sz="3200" dirty="0"/>
              <a:t> </a:t>
            </a:r>
          </a:p>
          <a:p>
            <a:pPr marL="285750" indent="-285750">
              <a:buFont typeface="Arial" panose="020B0604020202020204" pitchFamily="34" charset="0"/>
              <a:buChar char="•"/>
            </a:pPr>
            <a:endParaRPr lang="en-US" sz="3200" dirty="0"/>
          </a:p>
          <a:p>
            <a:endParaRPr lang="en-US" sz="3200" dirty="0"/>
          </a:p>
        </p:txBody>
      </p:sp>
    </p:spTree>
    <p:extLst>
      <p:ext uri="{BB962C8B-B14F-4D97-AF65-F5344CB8AC3E}">
        <p14:creationId xmlns:p14="http://schemas.microsoft.com/office/powerpoint/2010/main" val="197019095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3705</TotalTime>
  <Words>1553</Words>
  <Application>Microsoft Office PowerPoint</Application>
  <PresentationFormat>Widescreen</PresentationFormat>
  <Paragraphs>225</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Google Sans</vt:lpstr>
      <vt:lpstr>New times</vt:lpstr>
      <vt:lpstr>Times New Roman</vt:lpstr>
      <vt:lpstr>Wingdings</vt:lpstr>
      <vt:lpstr>Retrospect</vt:lpstr>
      <vt:lpstr> CMAO  POLICY CREATION/MANAGEMENT   January 24, 2024   </vt:lpstr>
      <vt:lpstr>POLICY DEFINITION  </vt:lpstr>
      <vt:lpstr>POLICY ORIGINATION</vt:lpstr>
      <vt:lpstr>POLICY PURPOSE</vt:lpstr>
      <vt:lpstr>POLICY CHARACTERISTICS</vt:lpstr>
      <vt:lpstr>POLICY EXAMPLES</vt:lpstr>
      <vt:lpstr>POLICY ASSISTANCE</vt:lpstr>
      <vt:lpstr>NAZIS, DIRTY BOOKS, POT-BELLIED PIGS AND BOARD COUPS</vt:lpstr>
      <vt:lpstr>COUNCIL ELECTIONS AND RECALLS</vt:lpstr>
      <vt:lpstr>COUNCIL ELECTIONS AND RECALLS</vt:lpstr>
      <vt:lpstr>NEWTON’S THIRD LAW OF MOTION  </vt:lpstr>
      <vt:lpstr>LIBRARY ISSUES</vt:lpstr>
      <vt:lpstr>LIBRARY ISSUES</vt:lpstr>
      <vt:lpstr>LIBRARY BOARD</vt:lpstr>
      <vt:lpstr>LIBRARY BOARD RESPONSIBILITIES</vt:lpstr>
      <vt:lpstr>LIBRARY BOARD RESPONSIBILITIES</vt:lpstr>
      <vt:lpstr>     LIBRARY POLICY CREATION/ADMINISTRATION</vt:lpstr>
      <vt:lpstr>APPLICATION OF POLICY AND RESULTS</vt:lpstr>
      <vt:lpstr>CURRENT LIBRARY CHALLENGES</vt:lpstr>
      <vt:lpstr>GROWTH REQUIRES CHANGE</vt:lpstr>
      <vt:lpstr> PROCESS IMPROVEMENT</vt:lpstr>
      <vt:lpstr>DEVELOPMENT CHALLENGES</vt:lpstr>
      <vt:lpstr>  POLICY CHANGE WORKS BEST WHEN WE  ALLOW OTHERS TO EXPLAIN WHAT IS BROKEN  </vt:lpstr>
      <vt:lpstr>PowerPoint Presentation</vt:lpstr>
      <vt:lpstr>GIVE YOUR MANAGER FLEXIBILITY</vt:lpstr>
      <vt:lpstr>PROTECTING VANCE’S AIRSPACE</vt:lpstr>
      <vt:lpstr>SOLAR FARM…NO PROBLEM</vt:lpstr>
      <vt:lpstr>OUTDATED POLICY</vt:lpstr>
      <vt:lpstr>PET PIGS</vt:lpstr>
      <vt:lpstr>TRUST INDENTURE AND BY-LAWS</vt:lpstr>
      <vt:lpstr>SUMMARY POLICY BEST PRACTICES</vt:lpstr>
      <vt:lpstr>SUMMARY POLICY BEST PRACTICES</vt:lpstr>
      <vt:lpstr>SUMMARY POLICY BEST PRACTICES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CIP Point Repair FY2021</dc:title>
  <dc:creator>Faith Melton</dc:creator>
  <cp:lastModifiedBy>OMMS Receptionist</cp:lastModifiedBy>
  <cp:revision>238</cp:revision>
  <cp:lastPrinted>2023-01-19T15:10:11Z</cp:lastPrinted>
  <dcterms:created xsi:type="dcterms:W3CDTF">2021-01-19T16:37:45Z</dcterms:created>
  <dcterms:modified xsi:type="dcterms:W3CDTF">2024-01-24T18:10:45Z</dcterms:modified>
</cp:coreProperties>
</file>