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1" r:id="rId2"/>
    <p:sldId id="262" r:id="rId3"/>
    <p:sldId id="266" r:id="rId4"/>
    <p:sldId id="263" r:id="rId5"/>
    <p:sldId id="261" r:id="rId6"/>
    <p:sldId id="272" r:id="rId7"/>
    <p:sldId id="259" r:id="rId8"/>
    <p:sldId id="258" r:id="rId9"/>
    <p:sldId id="273" r:id="rId10"/>
    <p:sldId id="256" r:id="rId11"/>
    <p:sldId id="257" r:id="rId12"/>
    <p:sldId id="260" r:id="rId13"/>
    <p:sldId id="264" r:id="rId14"/>
    <p:sldId id="270" r:id="rId15"/>
    <p:sldId id="265" r:id="rId16"/>
    <p:sldId id="269" r:id="rId17"/>
    <p:sldId id="267" r:id="rId18"/>
    <p:sldId id="268" r:id="rId19"/>
    <p:sldId id="274" r:id="rId20"/>
    <p:sldId id="300" r:id="rId21"/>
    <p:sldId id="275" r:id="rId22"/>
    <p:sldId id="276" r:id="rId23"/>
    <p:sldId id="277" r:id="rId24"/>
    <p:sldId id="278" r:id="rId25"/>
    <p:sldId id="285" r:id="rId26"/>
    <p:sldId id="286" r:id="rId27"/>
    <p:sldId id="287" r:id="rId28"/>
    <p:sldId id="288" r:id="rId29"/>
    <p:sldId id="279" r:id="rId30"/>
    <p:sldId id="280" r:id="rId31"/>
    <p:sldId id="281" r:id="rId32"/>
    <p:sldId id="282" r:id="rId33"/>
    <p:sldId id="283" r:id="rId34"/>
    <p:sldId id="284" r:id="rId35"/>
    <p:sldId id="289" r:id="rId36"/>
    <p:sldId id="290" r:id="rId37"/>
    <p:sldId id="291" r:id="rId38"/>
    <p:sldId id="292" r:id="rId39"/>
    <p:sldId id="293" r:id="rId40"/>
    <p:sldId id="294" r:id="rId41"/>
    <p:sldId id="295" r:id="rId42"/>
    <p:sldId id="296" r:id="rId43"/>
    <p:sldId id="297" r:id="rId44"/>
    <p:sldId id="298" r:id="rId45"/>
    <p:sldId id="299"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D5CFB-31BC-48F6-A14E-0F5EC8B12878}" v="25" dt="2024-01-23T16:56:03.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67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Slezickey" userId="80cf9084-da2a-4a5c-aea1-91969cef762f" providerId="ADAL" clId="{5FED5CFB-31BC-48F6-A14E-0F5EC8B12878}"/>
    <pc:docChg chg="custSel addSld modSld sldOrd">
      <pc:chgData name="Dave Slezickey" userId="80cf9084-da2a-4a5c-aea1-91969cef762f" providerId="ADAL" clId="{5FED5CFB-31BC-48F6-A14E-0F5EC8B12878}" dt="2024-01-23T17:17:53.616" v="6549" actId="20577"/>
      <pc:docMkLst>
        <pc:docMk/>
      </pc:docMkLst>
      <pc:sldChg chg="addSp modSp mod modNotesTx">
        <pc:chgData name="Dave Slezickey" userId="80cf9084-da2a-4a5c-aea1-91969cef762f" providerId="ADAL" clId="{5FED5CFB-31BC-48F6-A14E-0F5EC8B12878}" dt="2024-01-23T16:24:47.634" v="5373" actId="1076"/>
        <pc:sldMkLst>
          <pc:docMk/>
          <pc:sldMk cId="2915334288" sldId="256"/>
        </pc:sldMkLst>
        <pc:spChg chg="add mod">
          <ac:chgData name="Dave Slezickey" userId="80cf9084-da2a-4a5c-aea1-91969cef762f" providerId="ADAL" clId="{5FED5CFB-31BC-48F6-A14E-0F5EC8B12878}" dt="2024-01-23T16:23:28.170" v="5352" actId="208"/>
          <ac:spMkLst>
            <pc:docMk/>
            <pc:sldMk cId="2915334288" sldId="256"/>
            <ac:spMk id="2" creationId="{D67DE696-5EC1-7531-A4CC-CE415BBEA975}"/>
          </ac:spMkLst>
        </pc:spChg>
        <pc:spChg chg="add mod">
          <ac:chgData name="Dave Slezickey" userId="80cf9084-da2a-4a5c-aea1-91969cef762f" providerId="ADAL" clId="{5FED5CFB-31BC-48F6-A14E-0F5EC8B12878}" dt="2024-01-23T16:23:39.585" v="5355" actId="14100"/>
          <ac:spMkLst>
            <pc:docMk/>
            <pc:sldMk cId="2915334288" sldId="256"/>
            <ac:spMk id="3" creationId="{9BE60344-2019-23F9-21D5-15755A60C8DB}"/>
          </ac:spMkLst>
        </pc:spChg>
        <pc:spChg chg="add mod">
          <ac:chgData name="Dave Slezickey" userId="80cf9084-da2a-4a5c-aea1-91969cef762f" providerId="ADAL" clId="{5FED5CFB-31BC-48F6-A14E-0F5EC8B12878}" dt="2024-01-23T16:24:10.925" v="5364" actId="14100"/>
          <ac:spMkLst>
            <pc:docMk/>
            <pc:sldMk cId="2915334288" sldId="256"/>
            <ac:spMk id="4" creationId="{7D8F88E1-9242-EB14-A189-A7B54E2D45BD}"/>
          </ac:spMkLst>
        </pc:spChg>
        <pc:spChg chg="add mod">
          <ac:chgData name="Dave Slezickey" userId="80cf9084-da2a-4a5c-aea1-91969cef762f" providerId="ADAL" clId="{5FED5CFB-31BC-48F6-A14E-0F5EC8B12878}" dt="2024-01-23T16:24:13.374" v="5365" actId="14100"/>
          <ac:spMkLst>
            <pc:docMk/>
            <pc:sldMk cId="2915334288" sldId="256"/>
            <ac:spMk id="6" creationId="{1993CA69-3734-FE10-94C9-786BE433F1BE}"/>
          </ac:spMkLst>
        </pc:spChg>
        <pc:spChg chg="add mod">
          <ac:chgData name="Dave Slezickey" userId="80cf9084-da2a-4a5c-aea1-91969cef762f" providerId="ADAL" clId="{5FED5CFB-31BC-48F6-A14E-0F5EC8B12878}" dt="2024-01-23T16:24:47.634" v="5373" actId="1076"/>
          <ac:spMkLst>
            <pc:docMk/>
            <pc:sldMk cId="2915334288" sldId="256"/>
            <ac:spMk id="8" creationId="{27407B67-9DA7-1975-7803-60B2ABA60F0A}"/>
          </ac:spMkLst>
        </pc:spChg>
      </pc:sldChg>
      <pc:sldChg chg="addSp modSp mod modNotesTx">
        <pc:chgData name="Dave Slezickey" userId="80cf9084-da2a-4a5c-aea1-91969cef762f" providerId="ADAL" clId="{5FED5CFB-31BC-48F6-A14E-0F5EC8B12878}" dt="2024-01-23T16:32:23.713" v="5482" actId="20577"/>
        <pc:sldMkLst>
          <pc:docMk/>
          <pc:sldMk cId="287027630" sldId="259"/>
        </pc:sldMkLst>
        <pc:spChg chg="add mod">
          <ac:chgData name="Dave Slezickey" userId="80cf9084-da2a-4a5c-aea1-91969cef762f" providerId="ADAL" clId="{5FED5CFB-31BC-48F6-A14E-0F5EC8B12878}" dt="2024-01-17T23:35:02.002" v="4969" actId="1076"/>
          <ac:spMkLst>
            <pc:docMk/>
            <pc:sldMk cId="287027630" sldId="259"/>
            <ac:spMk id="3" creationId="{EE031A62-97A7-26C8-8DA2-33F5D0641492}"/>
          </ac:spMkLst>
        </pc:spChg>
        <pc:spChg chg="add mod">
          <ac:chgData name="Dave Slezickey" userId="80cf9084-da2a-4a5c-aea1-91969cef762f" providerId="ADAL" clId="{5FED5CFB-31BC-48F6-A14E-0F5EC8B12878}" dt="2024-01-17T23:35:45.473" v="5013" actId="1076"/>
          <ac:spMkLst>
            <pc:docMk/>
            <pc:sldMk cId="287027630" sldId="259"/>
            <ac:spMk id="4" creationId="{9A57B623-7710-10DF-DF6C-76EED4A18BD1}"/>
          </ac:spMkLst>
        </pc:spChg>
        <pc:spChg chg="mod">
          <ac:chgData name="Dave Slezickey" userId="80cf9084-da2a-4a5c-aea1-91969cef762f" providerId="ADAL" clId="{5FED5CFB-31BC-48F6-A14E-0F5EC8B12878}" dt="2024-01-17T23:35:06.229" v="4970" actId="1076"/>
          <ac:spMkLst>
            <pc:docMk/>
            <pc:sldMk cId="287027630" sldId="259"/>
            <ac:spMk id="8" creationId="{66E82CAC-A7B8-172E-E65E-0884F7F1A8F2}"/>
          </ac:spMkLst>
        </pc:spChg>
      </pc:sldChg>
      <pc:sldChg chg="addSp delSp modSp mod">
        <pc:chgData name="Dave Slezickey" userId="80cf9084-da2a-4a5c-aea1-91969cef762f" providerId="ADAL" clId="{5FED5CFB-31BC-48F6-A14E-0F5EC8B12878}" dt="2024-01-23T16:25:38.362" v="5380" actId="207"/>
        <pc:sldMkLst>
          <pc:docMk/>
          <pc:sldMk cId="2049917724" sldId="260"/>
        </pc:sldMkLst>
        <pc:spChg chg="add mod">
          <ac:chgData name="Dave Slezickey" userId="80cf9084-da2a-4a5c-aea1-91969cef762f" providerId="ADAL" clId="{5FED5CFB-31BC-48F6-A14E-0F5EC8B12878}" dt="2024-01-23T16:25:38.362" v="5380" actId="207"/>
          <ac:spMkLst>
            <pc:docMk/>
            <pc:sldMk cId="2049917724" sldId="260"/>
            <ac:spMk id="6" creationId="{805E8EDF-66D5-5E82-8997-4818DB8E9C53}"/>
          </ac:spMkLst>
        </pc:spChg>
        <pc:picChg chg="add mod">
          <ac:chgData name="Dave Slezickey" userId="80cf9084-da2a-4a5c-aea1-91969cef762f" providerId="ADAL" clId="{5FED5CFB-31BC-48F6-A14E-0F5EC8B12878}" dt="2024-01-23T16:25:30.345" v="5377" actId="1076"/>
          <ac:picMkLst>
            <pc:docMk/>
            <pc:sldMk cId="2049917724" sldId="260"/>
            <ac:picMk id="4" creationId="{3590AEF7-90F2-3F67-0688-31E4D98C1B12}"/>
          </ac:picMkLst>
        </pc:picChg>
        <pc:picChg chg="del">
          <ac:chgData name="Dave Slezickey" userId="80cf9084-da2a-4a5c-aea1-91969cef762f" providerId="ADAL" clId="{5FED5CFB-31BC-48F6-A14E-0F5EC8B12878}" dt="2024-01-23T16:24:55.894" v="5374" actId="478"/>
          <ac:picMkLst>
            <pc:docMk/>
            <pc:sldMk cId="2049917724" sldId="260"/>
            <ac:picMk id="5" creationId="{339FAA4F-7D8E-9AC9-FECF-93BBF92B176E}"/>
          </ac:picMkLst>
        </pc:picChg>
      </pc:sldChg>
      <pc:sldChg chg="addSp modSp mod modNotesTx">
        <pc:chgData name="Dave Slezickey" userId="80cf9084-da2a-4a5c-aea1-91969cef762f" providerId="ADAL" clId="{5FED5CFB-31BC-48F6-A14E-0F5EC8B12878}" dt="2024-01-23T16:31:43.174" v="5471" actId="20577"/>
        <pc:sldMkLst>
          <pc:docMk/>
          <pc:sldMk cId="3331560658" sldId="261"/>
        </pc:sldMkLst>
        <pc:spChg chg="add mod">
          <ac:chgData name="Dave Slezickey" userId="80cf9084-da2a-4a5c-aea1-91969cef762f" providerId="ADAL" clId="{5FED5CFB-31BC-48F6-A14E-0F5EC8B12878}" dt="2024-01-16T20:54:04.969" v="4887" actId="20577"/>
          <ac:spMkLst>
            <pc:docMk/>
            <pc:sldMk cId="3331560658" sldId="261"/>
            <ac:spMk id="5" creationId="{44ACB0E0-BEAA-F235-3FF0-E3BA1FF09E84}"/>
          </ac:spMkLst>
        </pc:spChg>
        <pc:spChg chg="add mod">
          <ac:chgData name="Dave Slezickey" userId="80cf9084-da2a-4a5c-aea1-91969cef762f" providerId="ADAL" clId="{5FED5CFB-31BC-48F6-A14E-0F5EC8B12878}" dt="2024-01-16T20:54:26.579" v="4899" actId="1076"/>
          <ac:spMkLst>
            <pc:docMk/>
            <pc:sldMk cId="3331560658" sldId="261"/>
            <ac:spMk id="6" creationId="{76458E72-05FF-AE42-8A3B-E9FE278C042D}"/>
          </ac:spMkLst>
        </pc:spChg>
      </pc:sldChg>
      <pc:sldChg chg="modNotesTx">
        <pc:chgData name="Dave Slezickey" userId="80cf9084-da2a-4a5c-aea1-91969cef762f" providerId="ADAL" clId="{5FED5CFB-31BC-48F6-A14E-0F5EC8B12878}" dt="2024-01-16T18:35:50.547" v="115" actId="20577"/>
        <pc:sldMkLst>
          <pc:docMk/>
          <pc:sldMk cId="2826949526" sldId="262"/>
        </pc:sldMkLst>
      </pc:sldChg>
      <pc:sldChg chg="modNotesTx">
        <pc:chgData name="Dave Slezickey" userId="80cf9084-da2a-4a5c-aea1-91969cef762f" providerId="ADAL" clId="{5FED5CFB-31BC-48F6-A14E-0F5EC8B12878}" dt="2024-01-23T16:32:02.844" v="5475" actId="20577"/>
        <pc:sldMkLst>
          <pc:docMk/>
          <pc:sldMk cId="2031467441" sldId="263"/>
        </pc:sldMkLst>
      </pc:sldChg>
      <pc:sldChg chg="modNotesTx">
        <pc:chgData name="Dave Slezickey" userId="80cf9084-da2a-4a5c-aea1-91969cef762f" providerId="ADAL" clId="{5FED5CFB-31BC-48F6-A14E-0F5EC8B12878}" dt="2024-01-16T18:36:15.084" v="184" actId="20577"/>
        <pc:sldMkLst>
          <pc:docMk/>
          <pc:sldMk cId="3297415593" sldId="266"/>
        </pc:sldMkLst>
      </pc:sldChg>
      <pc:sldChg chg="modNotesTx">
        <pc:chgData name="Dave Slezickey" userId="80cf9084-da2a-4a5c-aea1-91969cef762f" providerId="ADAL" clId="{5FED5CFB-31BC-48F6-A14E-0F5EC8B12878}" dt="2024-01-23T16:39:57.499" v="5827" actId="20577"/>
        <pc:sldMkLst>
          <pc:docMk/>
          <pc:sldMk cId="468681440" sldId="267"/>
        </pc:sldMkLst>
      </pc:sldChg>
      <pc:sldChg chg="modNotesTx">
        <pc:chgData name="Dave Slezickey" userId="80cf9084-da2a-4a5c-aea1-91969cef762f" providerId="ADAL" clId="{5FED5CFB-31BC-48F6-A14E-0F5EC8B12878}" dt="2024-01-23T17:15:21.231" v="6432" actId="20577"/>
        <pc:sldMkLst>
          <pc:docMk/>
          <pc:sldMk cId="4230927416" sldId="269"/>
        </pc:sldMkLst>
      </pc:sldChg>
      <pc:sldChg chg="modNotesTx">
        <pc:chgData name="Dave Slezickey" userId="80cf9084-da2a-4a5c-aea1-91969cef762f" providerId="ADAL" clId="{5FED5CFB-31BC-48F6-A14E-0F5EC8B12878}" dt="2024-01-23T16:40:38.542" v="5833" actId="20577"/>
        <pc:sldMkLst>
          <pc:docMk/>
          <pc:sldMk cId="1870592224" sldId="274"/>
        </pc:sldMkLst>
      </pc:sldChg>
      <pc:sldChg chg="modNotesTx">
        <pc:chgData name="Dave Slezickey" userId="80cf9084-da2a-4a5c-aea1-91969cef762f" providerId="ADAL" clId="{5FED5CFB-31BC-48F6-A14E-0F5EC8B12878}" dt="2024-01-16T18:38:05.111" v="268" actId="20577"/>
        <pc:sldMkLst>
          <pc:docMk/>
          <pc:sldMk cId="3176280666" sldId="275"/>
        </pc:sldMkLst>
      </pc:sldChg>
      <pc:sldChg chg="modAnim modNotesTx">
        <pc:chgData name="Dave Slezickey" userId="80cf9084-da2a-4a5c-aea1-91969cef762f" providerId="ADAL" clId="{5FED5CFB-31BC-48F6-A14E-0F5EC8B12878}" dt="2024-01-23T16:49:29.111" v="5979"/>
        <pc:sldMkLst>
          <pc:docMk/>
          <pc:sldMk cId="3771686161" sldId="276"/>
        </pc:sldMkLst>
      </pc:sldChg>
      <pc:sldChg chg="addSp modSp mod modNotesTx">
        <pc:chgData name="Dave Slezickey" userId="80cf9084-da2a-4a5c-aea1-91969cef762f" providerId="ADAL" clId="{5FED5CFB-31BC-48F6-A14E-0F5EC8B12878}" dt="2024-01-23T16:50:00.470" v="5994" actId="20577"/>
        <pc:sldMkLst>
          <pc:docMk/>
          <pc:sldMk cId="1548288577" sldId="277"/>
        </pc:sldMkLst>
        <pc:spChg chg="add mod">
          <ac:chgData name="Dave Slezickey" userId="80cf9084-da2a-4a5c-aea1-91969cef762f" providerId="ADAL" clId="{5FED5CFB-31BC-48F6-A14E-0F5EC8B12878}" dt="2024-01-16T20:31:02.130" v="4479" actId="1076"/>
          <ac:spMkLst>
            <pc:docMk/>
            <pc:sldMk cId="1548288577" sldId="277"/>
            <ac:spMk id="11" creationId="{6B740D33-1998-7A18-7320-EA27281C3BF8}"/>
          </ac:spMkLst>
        </pc:spChg>
      </pc:sldChg>
      <pc:sldChg chg="modNotesTx">
        <pc:chgData name="Dave Slezickey" userId="80cf9084-da2a-4a5c-aea1-91969cef762f" providerId="ADAL" clId="{5FED5CFB-31BC-48F6-A14E-0F5EC8B12878}" dt="2024-01-16T19:04:37.534" v="972" actId="20577"/>
        <pc:sldMkLst>
          <pc:docMk/>
          <pc:sldMk cId="980373825" sldId="278"/>
        </pc:sldMkLst>
      </pc:sldChg>
      <pc:sldChg chg="modNotesTx">
        <pc:chgData name="Dave Slezickey" userId="80cf9084-da2a-4a5c-aea1-91969cef762f" providerId="ADAL" clId="{5FED5CFB-31BC-48F6-A14E-0F5EC8B12878}" dt="2024-01-16T19:21:29.233" v="2290" actId="6549"/>
        <pc:sldMkLst>
          <pc:docMk/>
          <pc:sldMk cId="2658986776" sldId="279"/>
        </pc:sldMkLst>
      </pc:sldChg>
      <pc:sldChg chg="modNotesTx">
        <pc:chgData name="Dave Slezickey" userId="80cf9084-da2a-4a5c-aea1-91969cef762f" providerId="ADAL" clId="{5FED5CFB-31BC-48F6-A14E-0F5EC8B12878}" dt="2024-01-23T17:00:07.032" v="6056" actId="313"/>
        <pc:sldMkLst>
          <pc:docMk/>
          <pc:sldMk cId="1531007257" sldId="280"/>
        </pc:sldMkLst>
      </pc:sldChg>
      <pc:sldChg chg="modNotesTx">
        <pc:chgData name="Dave Slezickey" userId="80cf9084-da2a-4a5c-aea1-91969cef762f" providerId="ADAL" clId="{5FED5CFB-31BC-48F6-A14E-0F5EC8B12878}" dt="2024-01-16T19:23:46.845" v="2661" actId="20577"/>
        <pc:sldMkLst>
          <pc:docMk/>
          <pc:sldMk cId="2858391142" sldId="281"/>
        </pc:sldMkLst>
      </pc:sldChg>
      <pc:sldChg chg="addSp modSp modNotesTx">
        <pc:chgData name="Dave Slezickey" userId="80cf9084-da2a-4a5c-aea1-91969cef762f" providerId="ADAL" clId="{5FED5CFB-31BC-48F6-A14E-0F5EC8B12878}" dt="2024-01-23T17:04:11.889" v="6130" actId="20577"/>
        <pc:sldMkLst>
          <pc:docMk/>
          <pc:sldMk cId="808877501" sldId="282"/>
        </pc:sldMkLst>
        <pc:spChg chg="add mod">
          <ac:chgData name="Dave Slezickey" userId="80cf9084-da2a-4a5c-aea1-91969cef762f" providerId="ADAL" clId="{5FED5CFB-31BC-48F6-A14E-0F5EC8B12878}" dt="2024-01-16T20:31:12.862" v="4480"/>
          <ac:spMkLst>
            <pc:docMk/>
            <pc:sldMk cId="808877501" sldId="282"/>
            <ac:spMk id="5" creationId="{177AF2D2-6FCE-0980-E5BE-37E833EC57FF}"/>
          </ac:spMkLst>
        </pc:spChg>
      </pc:sldChg>
      <pc:sldChg chg="modNotesTx">
        <pc:chgData name="Dave Slezickey" userId="80cf9084-da2a-4a5c-aea1-91969cef762f" providerId="ADAL" clId="{5FED5CFB-31BC-48F6-A14E-0F5EC8B12878}" dt="2024-01-23T17:03:02.318" v="6114" actId="6549"/>
        <pc:sldMkLst>
          <pc:docMk/>
          <pc:sldMk cId="280694223" sldId="283"/>
        </pc:sldMkLst>
      </pc:sldChg>
      <pc:sldChg chg="modNotesTx">
        <pc:chgData name="Dave Slezickey" userId="80cf9084-da2a-4a5c-aea1-91969cef762f" providerId="ADAL" clId="{5FED5CFB-31BC-48F6-A14E-0F5EC8B12878}" dt="2024-01-16T19:29:36.633" v="3074" actId="20577"/>
        <pc:sldMkLst>
          <pc:docMk/>
          <pc:sldMk cId="447858343" sldId="284"/>
        </pc:sldMkLst>
      </pc:sldChg>
      <pc:sldChg chg="modNotesTx">
        <pc:chgData name="Dave Slezickey" userId="80cf9084-da2a-4a5c-aea1-91969cef762f" providerId="ADAL" clId="{5FED5CFB-31BC-48F6-A14E-0F5EC8B12878}" dt="2024-01-16T19:09:25.308" v="1208" actId="20577"/>
        <pc:sldMkLst>
          <pc:docMk/>
          <pc:sldMk cId="1760049160" sldId="285"/>
        </pc:sldMkLst>
      </pc:sldChg>
      <pc:sldChg chg="modNotesTx">
        <pc:chgData name="Dave Slezickey" userId="80cf9084-da2a-4a5c-aea1-91969cef762f" providerId="ADAL" clId="{5FED5CFB-31BC-48F6-A14E-0F5EC8B12878}" dt="2024-01-16T19:12:42.206" v="1425" actId="5793"/>
        <pc:sldMkLst>
          <pc:docMk/>
          <pc:sldMk cId="920833857" sldId="286"/>
        </pc:sldMkLst>
      </pc:sldChg>
      <pc:sldChg chg="addSp modSp mod modAnim modNotesTx">
        <pc:chgData name="Dave Slezickey" userId="80cf9084-da2a-4a5c-aea1-91969cef762f" providerId="ADAL" clId="{5FED5CFB-31BC-48F6-A14E-0F5EC8B12878}" dt="2024-01-23T16:56:03.762" v="6008"/>
        <pc:sldMkLst>
          <pc:docMk/>
          <pc:sldMk cId="3145605907" sldId="287"/>
        </pc:sldMkLst>
        <pc:spChg chg="add mod">
          <ac:chgData name="Dave Slezickey" userId="80cf9084-da2a-4a5c-aea1-91969cef762f" providerId="ADAL" clId="{5FED5CFB-31BC-48F6-A14E-0F5EC8B12878}" dt="2024-01-23T16:55:13.931" v="6001" actId="207"/>
          <ac:spMkLst>
            <pc:docMk/>
            <pc:sldMk cId="3145605907" sldId="287"/>
            <ac:spMk id="3" creationId="{50DB7A7E-4A90-3A0F-3341-1B5CB6671E3B}"/>
          </ac:spMkLst>
        </pc:spChg>
        <pc:spChg chg="mod">
          <ac:chgData name="Dave Slezickey" userId="80cf9084-da2a-4a5c-aea1-91969cef762f" providerId="ADAL" clId="{5FED5CFB-31BC-48F6-A14E-0F5EC8B12878}" dt="2024-01-23T16:54:34.135" v="5996" actId="14100"/>
          <ac:spMkLst>
            <pc:docMk/>
            <pc:sldMk cId="3145605907" sldId="287"/>
            <ac:spMk id="4" creationId="{6B5FA75F-ED76-2391-DE14-947671B8B8F1}"/>
          </ac:spMkLst>
        </pc:spChg>
        <pc:cxnChg chg="mod">
          <ac:chgData name="Dave Slezickey" userId="80cf9084-da2a-4a5c-aea1-91969cef762f" providerId="ADAL" clId="{5FED5CFB-31BC-48F6-A14E-0F5EC8B12878}" dt="2024-01-23T16:55:33.104" v="6004" actId="14100"/>
          <ac:cxnSpMkLst>
            <pc:docMk/>
            <pc:sldMk cId="3145605907" sldId="287"/>
            <ac:cxnSpMk id="6" creationId="{E24DE4CD-A7FF-9ED7-76B1-A5C2F8636C48}"/>
          </ac:cxnSpMkLst>
        </pc:cxnChg>
        <pc:cxnChg chg="mod">
          <ac:chgData name="Dave Slezickey" userId="80cf9084-da2a-4a5c-aea1-91969cef762f" providerId="ADAL" clId="{5FED5CFB-31BC-48F6-A14E-0F5EC8B12878}" dt="2024-01-23T16:55:29.513" v="6003" actId="1076"/>
          <ac:cxnSpMkLst>
            <pc:docMk/>
            <pc:sldMk cId="3145605907" sldId="287"/>
            <ac:cxnSpMk id="8" creationId="{DFC7661D-02EF-B4EC-2B46-DB441096B843}"/>
          </ac:cxnSpMkLst>
        </pc:cxnChg>
        <pc:cxnChg chg="mod">
          <ac:chgData name="Dave Slezickey" userId="80cf9084-da2a-4a5c-aea1-91969cef762f" providerId="ADAL" clId="{5FED5CFB-31BC-48F6-A14E-0F5EC8B12878}" dt="2024-01-23T16:55:42.093" v="6006" actId="14100"/>
          <ac:cxnSpMkLst>
            <pc:docMk/>
            <pc:sldMk cId="3145605907" sldId="287"/>
            <ac:cxnSpMk id="10" creationId="{1CDF17CC-87D4-FEA2-AB8A-DD948FDCA95A}"/>
          </ac:cxnSpMkLst>
        </pc:cxnChg>
        <pc:cxnChg chg="mod">
          <ac:chgData name="Dave Slezickey" userId="80cf9084-da2a-4a5c-aea1-91969cef762f" providerId="ADAL" clId="{5FED5CFB-31BC-48F6-A14E-0F5EC8B12878}" dt="2024-01-23T16:55:25.928" v="6002" actId="1076"/>
          <ac:cxnSpMkLst>
            <pc:docMk/>
            <pc:sldMk cId="3145605907" sldId="287"/>
            <ac:cxnSpMk id="12" creationId="{C91BE126-DC7B-F311-42BE-A87C13490B18}"/>
          </ac:cxnSpMkLst>
        </pc:cxnChg>
        <pc:cxnChg chg="mod">
          <ac:chgData name="Dave Slezickey" userId="80cf9084-da2a-4a5c-aea1-91969cef762f" providerId="ADAL" clId="{5FED5CFB-31BC-48F6-A14E-0F5EC8B12878}" dt="2024-01-23T16:55:54.833" v="6007" actId="1076"/>
          <ac:cxnSpMkLst>
            <pc:docMk/>
            <pc:sldMk cId="3145605907" sldId="287"/>
            <ac:cxnSpMk id="14" creationId="{7EF9CDCA-98BF-9935-C7D6-39BE3FD56DD3}"/>
          </ac:cxnSpMkLst>
        </pc:cxnChg>
      </pc:sldChg>
      <pc:sldChg chg="modNotesTx">
        <pc:chgData name="Dave Slezickey" userId="80cf9084-da2a-4a5c-aea1-91969cef762f" providerId="ADAL" clId="{5FED5CFB-31BC-48F6-A14E-0F5EC8B12878}" dt="2024-01-23T16:58:21.943" v="6048" actId="20577"/>
        <pc:sldMkLst>
          <pc:docMk/>
          <pc:sldMk cId="1919942290" sldId="288"/>
        </pc:sldMkLst>
      </pc:sldChg>
      <pc:sldChg chg="modNotesTx">
        <pc:chgData name="Dave Slezickey" userId="80cf9084-da2a-4a5c-aea1-91969cef762f" providerId="ADAL" clId="{5FED5CFB-31BC-48F6-A14E-0F5EC8B12878}" dt="2024-01-16T19:36:00.759" v="3650" actId="20577"/>
        <pc:sldMkLst>
          <pc:docMk/>
          <pc:sldMk cId="3368249552" sldId="289"/>
        </pc:sldMkLst>
      </pc:sldChg>
      <pc:sldChg chg="modNotesTx">
        <pc:chgData name="Dave Slezickey" userId="80cf9084-da2a-4a5c-aea1-91969cef762f" providerId="ADAL" clId="{5FED5CFB-31BC-48F6-A14E-0F5EC8B12878}" dt="2024-01-16T19:31:19.067" v="3315" actId="20577"/>
        <pc:sldMkLst>
          <pc:docMk/>
          <pc:sldMk cId="35996423" sldId="290"/>
        </pc:sldMkLst>
      </pc:sldChg>
      <pc:sldChg chg="modNotesTx">
        <pc:chgData name="Dave Slezickey" userId="80cf9084-da2a-4a5c-aea1-91969cef762f" providerId="ADAL" clId="{5FED5CFB-31BC-48F6-A14E-0F5EC8B12878}" dt="2024-01-16T19:32:43.470" v="3407" actId="20577"/>
        <pc:sldMkLst>
          <pc:docMk/>
          <pc:sldMk cId="580349947" sldId="291"/>
        </pc:sldMkLst>
      </pc:sldChg>
      <pc:sldChg chg="modNotesTx">
        <pc:chgData name="Dave Slezickey" userId="80cf9084-da2a-4a5c-aea1-91969cef762f" providerId="ADAL" clId="{5FED5CFB-31BC-48F6-A14E-0F5EC8B12878}" dt="2024-01-23T17:11:44.761" v="6292" actId="5793"/>
        <pc:sldMkLst>
          <pc:docMk/>
          <pc:sldMk cId="2624931701" sldId="292"/>
        </pc:sldMkLst>
      </pc:sldChg>
      <pc:sldChg chg="addSp modSp mod modNotesTx">
        <pc:chgData name="Dave Slezickey" userId="80cf9084-da2a-4a5c-aea1-91969cef762f" providerId="ADAL" clId="{5FED5CFB-31BC-48F6-A14E-0F5EC8B12878}" dt="2024-01-23T17:17:53.616" v="6549" actId="20577"/>
        <pc:sldMkLst>
          <pc:docMk/>
          <pc:sldMk cId="3836385480" sldId="294"/>
        </pc:sldMkLst>
        <pc:spChg chg="add mod">
          <ac:chgData name="Dave Slezickey" userId="80cf9084-da2a-4a5c-aea1-91969cef762f" providerId="ADAL" clId="{5FED5CFB-31BC-48F6-A14E-0F5EC8B12878}" dt="2024-01-16T20:31:21.456" v="4482" actId="1076"/>
          <ac:spMkLst>
            <pc:docMk/>
            <pc:sldMk cId="3836385480" sldId="294"/>
            <ac:spMk id="5" creationId="{AC09CBFA-EB5A-7896-B14C-5D4ADC0DADAE}"/>
          </ac:spMkLst>
        </pc:spChg>
      </pc:sldChg>
      <pc:sldChg chg="modNotesTx">
        <pc:chgData name="Dave Slezickey" userId="80cf9084-da2a-4a5c-aea1-91969cef762f" providerId="ADAL" clId="{5FED5CFB-31BC-48F6-A14E-0F5EC8B12878}" dt="2024-01-16T19:40:31.248" v="4080" actId="5793"/>
        <pc:sldMkLst>
          <pc:docMk/>
          <pc:sldMk cId="1148188255" sldId="295"/>
        </pc:sldMkLst>
      </pc:sldChg>
      <pc:sldChg chg="modNotesTx">
        <pc:chgData name="Dave Slezickey" userId="80cf9084-da2a-4a5c-aea1-91969cef762f" providerId="ADAL" clId="{5FED5CFB-31BC-48F6-A14E-0F5EC8B12878}" dt="2024-01-16T19:43:11.393" v="4261" actId="20577"/>
        <pc:sldMkLst>
          <pc:docMk/>
          <pc:sldMk cId="2737421396" sldId="296"/>
        </pc:sldMkLst>
      </pc:sldChg>
      <pc:sldChg chg="modNotesTx">
        <pc:chgData name="Dave Slezickey" userId="80cf9084-da2a-4a5c-aea1-91969cef762f" providerId="ADAL" clId="{5FED5CFB-31BC-48F6-A14E-0F5EC8B12878}" dt="2024-01-16T19:44:50.343" v="4410" actId="20577"/>
        <pc:sldMkLst>
          <pc:docMk/>
          <pc:sldMk cId="3434501165" sldId="297"/>
        </pc:sldMkLst>
      </pc:sldChg>
      <pc:sldChg chg="modNotesTx">
        <pc:chgData name="Dave Slezickey" userId="80cf9084-da2a-4a5c-aea1-91969cef762f" providerId="ADAL" clId="{5FED5CFB-31BC-48F6-A14E-0F5EC8B12878}" dt="2024-01-16T19:48:12.905" v="4463" actId="20577"/>
        <pc:sldMkLst>
          <pc:docMk/>
          <pc:sldMk cId="370926805" sldId="298"/>
        </pc:sldMkLst>
      </pc:sldChg>
      <pc:sldChg chg="addSp delSp modSp new mod ord modNotesTx">
        <pc:chgData name="Dave Slezickey" userId="80cf9084-da2a-4a5c-aea1-91969cef762f" providerId="ADAL" clId="{5FED5CFB-31BC-48F6-A14E-0F5EC8B12878}" dt="2024-01-23T16:48:47.726" v="5977" actId="313"/>
        <pc:sldMkLst>
          <pc:docMk/>
          <pc:sldMk cId="826580564" sldId="300"/>
        </pc:sldMkLst>
        <pc:spChg chg="add mod">
          <ac:chgData name="Dave Slezickey" userId="80cf9084-da2a-4a5c-aea1-91969cef762f" providerId="ADAL" clId="{5FED5CFB-31BC-48F6-A14E-0F5EC8B12878}" dt="2024-01-23T16:43:13.800" v="5836" actId="207"/>
          <ac:spMkLst>
            <pc:docMk/>
            <pc:sldMk cId="826580564" sldId="300"/>
            <ac:spMk id="2" creationId="{233E426C-6796-CEE5-F492-5189F94883F4}"/>
          </ac:spMkLst>
        </pc:spChg>
        <pc:spChg chg="add mod">
          <ac:chgData name="Dave Slezickey" userId="80cf9084-da2a-4a5c-aea1-91969cef762f" providerId="ADAL" clId="{5FED5CFB-31BC-48F6-A14E-0F5EC8B12878}" dt="2024-01-16T20:41:29.263" v="4528" actId="113"/>
          <ac:spMkLst>
            <pc:docMk/>
            <pc:sldMk cId="826580564" sldId="300"/>
            <ac:spMk id="11" creationId="{8A7A6902-1544-8F3B-9469-92E7AA6B862E}"/>
          </ac:spMkLst>
        </pc:spChg>
        <pc:spChg chg="add mod">
          <ac:chgData name="Dave Slezickey" userId="80cf9084-da2a-4a5c-aea1-91969cef762f" providerId="ADAL" clId="{5FED5CFB-31BC-48F6-A14E-0F5EC8B12878}" dt="2024-01-16T20:42:09.476" v="4554" actId="1076"/>
          <ac:spMkLst>
            <pc:docMk/>
            <pc:sldMk cId="826580564" sldId="300"/>
            <ac:spMk id="12" creationId="{411BB0D0-B7D2-BE94-EBF9-6CC18D1E8585}"/>
          </ac:spMkLst>
        </pc:spChg>
        <pc:spChg chg="add mod">
          <ac:chgData name="Dave Slezickey" userId="80cf9084-da2a-4a5c-aea1-91969cef762f" providerId="ADAL" clId="{5FED5CFB-31BC-48F6-A14E-0F5EC8B12878}" dt="2024-01-16T20:45:36.508" v="4765" actId="6549"/>
          <ac:spMkLst>
            <pc:docMk/>
            <pc:sldMk cId="826580564" sldId="300"/>
            <ac:spMk id="13" creationId="{99587086-5E7A-632B-64D6-200584DF15E4}"/>
          </ac:spMkLst>
        </pc:spChg>
        <pc:graphicFrameChg chg="add mod">
          <ac:chgData name="Dave Slezickey" userId="80cf9084-da2a-4a5c-aea1-91969cef762f" providerId="ADAL" clId="{5FED5CFB-31BC-48F6-A14E-0F5EC8B12878}" dt="2024-01-16T20:40:39.333" v="4492" actId="1076"/>
          <ac:graphicFrameMkLst>
            <pc:docMk/>
            <pc:sldMk cId="826580564" sldId="300"/>
            <ac:graphicFrameMk id="8" creationId="{125BA77A-75A0-2214-21A4-43B53D672D23}"/>
          </ac:graphicFrameMkLst>
        </pc:graphicFrameChg>
        <pc:graphicFrameChg chg="add del mod">
          <ac:chgData name="Dave Slezickey" userId="80cf9084-da2a-4a5c-aea1-91969cef762f" providerId="ADAL" clId="{5FED5CFB-31BC-48F6-A14E-0F5EC8B12878}" dt="2024-01-16T20:40:17.893" v="4489" actId="478"/>
          <ac:graphicFrameMkLst>
            <pc:docMk/>
            <pc:sldMk cId="826580564" sldId="300"/>
            <ac:graphicFrameMk id="9" creationId="{DB6F74A7-D4B9-30D7-BDCD-B1757775EE31}"/>
          </ac:graphicFrameMkLst>
        </pc:graphicFrameChg>
        <pc:graphicFrameChg chg="add mod modGraphic">
          <ac:chgData name="Dave Slezickey" userId="80cf9084-da2a-4a5c-aea1-91969cef762f" providerId="ADAL" clId="{5FED5CFB-31BC-48F6-A14E-0F5EC8B12878}" dt="2024-01-16T20:42:12.993" v="4555" actId="1076"/>
          <ac:graphicFrameMkLst>
            <pc:docMk/>
            <pc:sldMk cId="826580564" sldId="300"/>
            <ac:graphicFrameMk id="10" creationId="{660592D4-BFAE-1E5A-D099-771C399D2A94}"/>
          </ac:graphicFrameMkLst>
        </pc:graphicFrameChg>
        <pc:picChg chg="add del mod">
          <ac:chgData name="Dave Slezickey" userId="80cf9084-da2a-4a5c-aea1-91969cef762f" providerId="ADAL" clId="{5FED5CFB-31BC-48F6-A14E-0F5EC8B12878}" dt="2024-01-16T20:05:43.193" v="4474" actId="478"/>
          <ac:picMkLst>
            <pc:docMk/>
            <pc:sldMk cId="826580564" sldId="300"/>
            <ac:picMk id="3" creationId="{8727CF60-0F85-44C6-8080-EF1B44EC9D82}"/>
          </ac:picMkLst>
        </pc:picChg>
        <pc:picChg chg="add del mod">
          <ac:chgData name="Dave Slezickey" userId="80cf9084-da2a-4a5c-aea1-91969cef762f" providerId="ADAL" clId="{5FED5CFB-31BC-48F6-A14E-0F5EC8B12878}" dt="2024-01-16T20:05:44.396" v="4475" actId="478"/>
          <ac:picMkLst>
            <pc:docMk/>
            <pc:sldMk cId="826580564" sldId="300"/>
            <ac:picMk id="5" creationId="{81E80547-1364-716C-1720-6409EC477C20}"/>
          </ac:picMkLst>
        </pc:picChg>
        <pc:picChg chg="add del">
          <ac:chgData name="Dave Slezickey" userId="80cf9084-da2a-4a5c-aea1-91969cef762f" providerId="ADAL" clId="{5FED5CFB-31BC-48F6-A14E-0F5EC8B12878}" dt="2024-01-16T20:05:40.794" v="4473" actId="478"/>
          <ac:picMkLst>
            <pc:docMk/>
            <pc:sldMk cId="826580564" sldId="300"/>
            <ac:picMk id="7" creationId="{E1F41B3B-F292-FCE8-ED11-376D56C02588}"/>
          </ac:picMkLst>
        </pc:picChg>
        <pc:picChg chg="add mod">
          <ac:chgData name="Dave Slezickey" userId="80cf9084-da2a-4a5c-aea1-91969cef762f" providerId="ADAL" clId="{5FED5CFB-31BC-48F6-A14E-0F5EC8B12878}" dt="2024-01-16T20:46:56.601" v="4766"/>
          <ac:picMkLst>
            <pc:docMk/>
            <pc:sldMk cId="826580564" sldId="300"/>
            <ac:picMk id="14" creationId="{3B64AA53-B9A0-37F0-604E-9773DB7E28B0}"/>
          </ac:picMkLst>
        </pc:picChg>
      </pc:sldChg>
      <pc:sldChg chg="addSp modSp new mod">
        <pc:chgData name="Dave Slezickey" userId="80cf9084-da2a-4a5c-aea1-91969cef762f" providerId="ADAL" clId="{5FED5CFB-31BC-48F6-A14E-0F5EC8B12878}" dt="2024-01-16T20:49:11.610" v="4855" actId="1076"/>
        <pc:sldMkLst>
          <pc:docMk/>
          <pc:sldMk cId="769802589" sldId="301"/>
        </pc:sldMkLst>
        <pc:spChg chg="add mod">
          <ac:chgData name="Dave Slezickey" userId="80cf9084-da2a-4a5c-aea1-91969cef762f" providerId="ADAL" clId="{5FED5CFB-31BC-48F6-A14E-0F5EC8B12878}" dt="2024-01-16T20:49:11.610" v="4855" actId="1076"/>
          <ac:spMkLst>
            <pc:docMk/>
            <pc:sldMk cId="769802589" sldId="301"/>
            <ac:spMk id="4" creationId="{77E250F0-1E54-4027-A2AA-F809D1BCAB1A}"/>
          </ac:spMkLst>
        </pc:spChg>
        <pc:picChg chg="add mod">
          <ac:chgData name="Dave Slezickey" userId="80cf9084-da2a-4a5c-aea1-91969cef762f" providerId="ADAL" clId="{5FED5CFB-31BC-48F6-A14E-0F5EC8B12878}" dt="2024-01-16T20:48:19.594" v="4772" actId="1076"/>
          <ac:picMkLst>
            <pc:docMk/>
            <pc:sldMk cId="769802589" sldId="301"/>
            <ac:picMk id="3" creationId="{AC8450E8-7815-AFC9-9E4F-1E878B4ECD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070C6-5483-4012-8495-DBED810F6D05}"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75E8D-5929-493E-829B-4FD0AE4AB845}" type="slidenum">
              <a:rPr lang="en-US" smtClean="0"/>
              <a:t>‹#›</a:t>
            </a:fld>
            <a:endParaRPr lang="en-US"/>
          </a:p>
        </p:txBody>
      </p:sp>
    </p:spTree>
    <p:extLst>
      <p:ext uri="{BB962C8B-B14F-4D97-AF65-F5344CB8AC3E}">
        <p14:creationId xmlns:p14="http://schemas.microsoft.com/office/powerpoint/2010/main" val="142110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ICMA </a:t>
            </a:r>
            <a:r>
              <a:rPr lang="en-US" dirty="0" err="1"/>
              <a:t>BoD</a:t>
            </a:r>
            <a:r>
              <a:rPr lang="en-US" dirty="0"/>
              <a:t> MPVP</a:t>
            </a:r>
          </a:p>
          <a:p>
            <a:endParaRPr lang="en-US" dirty="0"/>
          </a:p>
          <a:p>
            <a:r>
              <a:rPr lang="en-US" dirty="0"/>
              <a:t>BOD 21 members 5 US regions and 1 Int region, and Pres trio; 3 year terms</a:t>
            </a:r>
          </a:p>
          <a:p>
            <a:endParaRPr lang="en-US" dirty="0"/>
          </a:p>
          <a:p>
            <a:r>
              <a:rPr lang="en-US" dirty="0"/>
              <a:t>BOD not a council</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2</a:t>
            </a:fld>
            <a:endParaRPr lang="en-US"/>
          </a:p>
        </p:txBody>
      </p:sp>
    </p:spTree>
    <p:extLst>
      <p:ext uri="{BB962C8B-B14F-4D97-AF65-F5344CB8AC3E}">
        <p14:creationId xmlns:p14="http://schemas.microsoft.com/office/powerpoint/2010/main" val="227492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our code of ethics so important?</a:t>
            </a:r>
          </a:p>
          <a:p>
            <a:endParaRPr lang="en-US" dirty="0"/>
          </a:p>
          <a:p>
            <a:r>
              <a:rPr lang="en-US" dirty="0"/>
              <a:t>We are constantly under the microscope as the “face of the community”</a:t>
            </a:r>
          </a:p>
        </p:txBody>
      </p:sp>
      <p:sp>
        <p:nvSpPr>
          <p:cNvPr id="4" name="Slide Number Placeholder 3"/>
          <p:cNvSpPr>
            <a:spLocks noGrp="1"/>
          </p:cNvSpPr>
          <p:nvPr>
            <p:ph type="sldNum" sz="quarter" idx="5"/>
          </p:nvPr>
        </p:nvSpPr>
        <p:spPr/>
        <p:txBody>
          <a:bodyPr/>
          <a:lstStyle/>
          <a:p>
            <a:fld id="{32975E8D-5929-493E-829B-4FD0AE4AB845}" type="slidenum">
              <a:rPr lang="en-US" smtClean="0"/>
              <a:t>20</a:t>
            </a:fld>
            <a:endParaRPr lang="en-US"/>
          </a:p>
        </p:txBody>
      </p:sp>
    </p:spTree>
    <p:extLst>
      <p:ext uri="{BB962C8B-B14F-4D97-AF65-F5344CB8AC3E}">
        <p14:creationId xmlns:p14="http://schemas.microsoft.com/office/powerpoint/2010/main" val="246306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Violate by being ineffective, inefficient inequitable or non-democratic</a:t>
            </a:r>
          </a:p>
        </p:txBody>
      </p:sp>
      <p:sp>
        <p:nvSpPr>
          <p:cNvPr id="4" name="Slide Number Placeholder 3"/>
          <p:cNvSpPr>
            <a:spLocks noGrp="1"/>
          </p:cNvSpPr>
          <p:nvPr>
            <p:ph type="sldNum" sz="quarter" idx="5"/>
          </p:nvPr>
        </p:nvSpPr>
        <p:spPr/>
        <p:txBody>
          <a:bodyPr/>
          <a:lstStyle/>
          <a:p>
            <a:fld id="{32975E8D-5929-493E-829B-4FD0AE4AB845}" type="slidenum">
              <a:rPr lang="en-US" smtClean="0"/>
              <a:t>21</a:t>
            </a:fld>
            <a:endParaRPr lang="en-US"/>
          </a:p>
        </p:txBody>
      </p:sp>
    </p:spTree>
    <p:extLst>
      <p:ext uri="{BB962C8B-B14F-4D97-AF65-F5344CB8AC3E}">
        <p14:creationId xmlns:p14="http://schemas.microsoft.com/office/powerpoint/2010/main" val="136183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 about their manager/staff</a:t>
            </a:r>
          </a:p>
          <a:p>
            <a:endParaRPr lang="en-US" dirty="0"/>
          </a:p>
          <a:p>
            <a:r>
              <a:rPr lang="en-US" dirty="0"/>
              <a:t>How would you have handled….</a:t>
            </a:r>
          </a:p>
          <a:p>
            <a:endParaRPr lang="en-US" dirty="0"/>
          </a:p>
          <a:p>
            <a:r>
              <a:rPr lang="en-US" dirty="0"/>
              <a:t>We need help doing…</a:t>
            </a:r>
          </a:p>
          <a:p>
            <a:endParaRPr lang="en-US" dirty="0"/>
          </a:p>
          <a:p>
            <a:r>
              <a:rPr lang="en-US" dirty="0"/>
              <a:t>Saw y’all did this successfully, can you share….</a:t>
            </a:r>
          </a:p>
          <a:p>
            <a:endParaRPr lang="en-US" dirty="0"/>
          </a:p>
          <a:p>
            <a:r>
              <a:rPr lang="en-US" dirty="0"/>
              <a:t>Newly elected officials can be challenging</a:t>
            </a:r>
          </a:p>
          <a:p>
            <a:endParaRPr lang="en-US" dirty="0"/>
          </a:p>
          <a:p>
            <a:r>
              <a:rPr lang="en-US" dirty="0"/>
              <a:t>Share good information for all to succeed</a:t>
            </a:r>
          </a:p>
        </p:txBody>
      </p:sp>
      <p:sp>
        <p:nvSpPr>
          <p:cNvPr id="4" name="Slide Number Placeholder 3"/>
          <p:cNvSpPr>
            <a:spLocks noGrp="1"/>
          </p:cNvSpPr>
          <p:nvPr>
            <p:ph type="sldNum" sz="quarter" idx="5"/>
          </p:nvPr>
        </p:nvSpPr>
        <p:spPr/>
        <p:txBody>
          <a:bodyPr/>
          <a:lstStyle/>
          <a:p>
            <a:fld id="{32975E8D-5929-493E-829B-4FD0AE4AB845}" type="slidenum">
              <a:rPr lang="en-US" smtClean="0"/>
              <a:t>22</a:t>
            </a:fld>
            <a:endParaRPr lang="en-US"/>
          </a:p>
        </p:txBody>
      </p:sp>
    </p:spTree>
    <p:extLst>
      <p:ext uri="{BB962C8B-B14F-4D97-AF65-F5344CB8AC3E}">
        <p14:creationId xmlns:p14="http://schemas.microsoft.com/office/powerpoint/2010/main" val="102444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Interpretive, not really</a:t>
            </a:r>
          </a:p>
          <a:p>
            <a:endParaRPr lang="en-US" dirty="0"/>
          </a:p>
          <a:p>
            <a:r>
              <a:rPr lang="en-US" dirty="0"/>
              <a:t>High number of complaints</a:t>
            </a:r>
          </a:p>
          <a:p>
            <a:endParaRPr lang="en-US" dirty="0"/>
          </a:p>
          <a:p>
            <a:r>
              <a:rPr lang="en-US" dirty="0"/>
              <a:t>12 Guidelines</a:t>
            </a:r>
          </a:p>
        </p:txBody>
      </p:sp>
      <p:sp>
        <p:nvSpPr>
          <p:cNvPr id="4" name="Slide Number Placeholder 3"/>
          <p:cNvSpPr>
            <a:spLocks noGrp="1"/>
          </p:cNvSpPr>
          <p:nvPr>
            <p:ph type="sldNum" sz="quarter" idx="5"/>
          </p:nvPr>
        </p:nvSpPr>
        <p:spPr/>
        <p:txBody>
          <a:bodyPr/>
          <a:lstStyle/>
          <a:p>
            <a:fld id="{32975E8D-5929-493E-829B-4FD0AE4AB845}" type="slidenum">
              <a:rPr lang="en-US" smtClean="0"/>
              <a:t>23</a:t>
            </a:fld>
            <a:endParaRPr lang="en-US"/>
          </a:p>
        </p:txBody>
      </p:sp>
    </p:spTree>
    <p:extLst>
      <p:ext uri="{BB962C8B-B14F-4D97-AF65-F5344CB8AC3E}">
        <p14:creationId xmlns:p14="http://schemas.microsoft.com/office/powerpoint/2010/main" val="199735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confidence, not the 1% </a:t>
            </a:r>
            <a:r>
              <a:rPr lang="en-US" dirty="0" err="1"/>
              <a:t>ers</a:t>
            </a:r>
            <a:endParaRPr lang="en-US" dirty="0"/>
          </a:p>
          <a:p>
            <a:r>
              <a:rPr lang="en-US" dirty="0"/>
              <a:t>Anyone in here hold a position for less than 2 years?  As an ICMA Member?</a:t>
            </a:r>
          </a:p>
          <a:p>
            <a:r>
              <a:rPr lang="en-US" dirty="0"/>
              <a:t>If you’re miserable, and they don’t like you, find the limited circumstance (personal issue)</a:t>
            </a:r>
          </a:p>
          <a:p>
            <a:r>
              <a:rPr lang="en-US" dirty="0"/>
              <a:t>Not understanding, did you ask about it during the interview? </a:t>
            </a:r>
          </a:p>
          <a:p>
            <a:r>
              <a:rPr lang="en-US" dirty="0"/>
              <a:t>Was it readily available as information or truly hidden? </a:t>
            </a:r>
          </a:p>
        </p:txBody>
      </p:sp>
      <p:sp>
        <p:nvSpPr>
          <p:cNvPr id="4" name="Slide Number Placeholder 3"/>
          <p:cNvSpPr>
            <a:spLocks noGrp="1"/>
          </p:cNvSpPr>
          <p:nvPr>
            <p:ph type="sldNum" sz="quarter" idx="5"/>
          </p:nvPr>
        </p:nvSpPr>
        <p:spPr/>
        <p:txBody>
          <a:bodyPr/>
          <a:lstStyle/>
          <a:p>
            <a:fld id="{32975E8D-5929-493E-829B-4FD0AE4AB845}" type="slidenum">
              <a:rPr lang="en-US" smtClean="0"/>
              <a:t>24</a:t>
            </a:fld>
            <a:endParaRPr lang="en-US"/>
          </a:p>
        </p:txBody>
      </p:sp>
    </p:spTree>
    <p:extLst>
      <p:ext uri="{BB962C8B-B14F-4D97-AF65-F5344CB8AC3E}">
        <p14:creationId xmlns:p14="http://schemas.microsoft.com/office/powerpoint/2010/main" val="103843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accept a position that you are not ready to take.</a:t>
            </a:r>
          </a:p>
          <a:p>
            <a:r>
              <a:rPr lang="en-US" dirty="0"/>
              <a:t>If you are anticipating multiple offers, be honest</a:t>
            </a:r>
          </a:p>
          <a:p>
            <a:r>
              <a:rPr lang="en-US" dirty="0"/>
              <a:t>Ask for a reasonable amount of time to consider the offer to respond</a:t>
            </a:r>
          </a:p>
          <a:p>
            <a:endParaRPr lang="en-US" dirty="0"/>
          </a:p>
          <a:p>
            <a:r>
              <a:rPr lang="en-US" dirty="0"/>
              <a:t>Don’t use ICMA-CM if you’re not</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25</a:t>
            </a:fld>
            <a:endParaRPr lang="en-US"/>
          </a:p>
        </p:txBody>
      </p:sp>
    </p:spTree>
    <p:extLst>
      <p:ext uri="{BB962C8B-B14F-4D97-AF65-F5344CB8AC3E}">
        <p14:creationId xmlns:p14="http://schemas.microsoft.com/office/powerpoint/2010/main" val="3491559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want to be remembered when you leave?</a:t>
            </a:r>
          </a:p>
          <a:p>
            <a:endParaRPr lang="en-US" dirty="0"/>
          </a:p>
          <a:p>
            <a:r>
              <a:rPr lang="en-US" dirty="0"/>
              <a:t>Reporting options: Encourage them to self-report, if hearsay, advise the individual on how to report</a:t>
            </a:r>
          </a:p>
          <a:p>
            <a:endParaRPr lang="en-US" dirty="0"/>
          </a:p>
          <a:p>
            <a:r>
              <a:rPr lang="en-US" dirty="0"/>
              <a:t>Not sure why someone would want to divulge information </a:t>
            </a:r>
          </a:p>
        </p:txBody>
      </p:sp>
      <p:sp>
        <p:nvSpPr>
          <p:cNvPr id="4" name="Slide Number Placeholder 3"/>
          <p:cNvSpPr>
            <a:spLocks noGrp="1"/>
          </p:cNvSpPr>
          <p:nvPr>
            <p:ph type="sldNum" sz="quarter" idx="5"/>
          </p:nvPr>
        </p:nvSpPr>
        <p:spPr/>
        <p:txBody>
          <a:bodyPr/>
          <a:lstStyle/>
          <a:p>
            <a:fld id="{32975E8D-5929-493E-829B-4FD0AE4AB845}" type="slidenum">
              <a:rPr lang="en-US" smtClean="0"/>
              <a:t>26</a:t>
            </a:fld>
            <a:endParaRPr lang="en-US"/>
          </a:p>
        </p:txBody>
      </p:sp>
    </p:spTree>
    <p:extLst>
      <p:ext uri="{BB962C8B-B14F-4D97-AF65-F5344CB8AC3E}">
        <p14:creationId xmlns:p14="http://schemas.microsoft.com/office/powerpoint/2010/main" val="4192979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councils want someone on deck before holding the axe</a:t>
            </a:r>
          </a:p>
          <a:p>
            <a:r>
              <a:rPr lang="en-US" dirty="0"/>
              <a:t>Making contact vs receiving contact</a:t>
            </a:r>
          </a:p>
          <a:p>
            <a:r>
              <a:rPr lang="en-US" dirty="0"/>
              <a:t>Use of search firm</a:t>
            </a:r>
          </a:p>
          <a:p>
            <a:endParaRPr lang="en-US" dirty="0"/>
          </a:p>
          <a:p>
            <a:r>
              <a:rPr lang="en-US" dirty="0"/>
              <a:t>Pretty much covers every single coworker or person involved in the organization</a:t>
            </a:r>
          </a:p>
          <a:p>
            <a:r>
              <a:rPr lang="en-US" dirty="0"/>
              <a:t>But we were in different departments… But we are in love…</a:t>
            </a:r>
          </a:p>
          <a:p>
            <a:r>
              <a:rPr lang="en-US" dirty="0"/>
              <a:t>Dating apps</a:t>
            </a:r>
          </a:p>
          <a:p>
            <a:endParaRPr lang="en-US" dirty="0"/>
          </a:p>
          <a:p>
            <a:r>
              <a:rPr lang="en-US" dirty="0"/>
              <a:t>Be careful as “the new city manager”</a:t>
            </a:r>
          </a:p>
        </p:txBody>
      </p:sp>
      <p:sp>
        <p:nvSpPr>
          <p:cNvPr id="4" name="Slide Number Placeholder 3"/>
          <p:cNvSpPr>
            <a:spLocks noGrp="1"/>
          </p:cNvSpPr>
          <p:nvPr>
            <p:ph type="sldNum" sz="quarter" idx="5"/>
          </p:nvPr>
        </p:nvSpPr>
        <p:spPr/>
        <p:txBody>
          <a:bodyPr/>
          <a:lstStyle/>
          <a:p>
            <a:fld id="{32975E8D-5929-493E-829B-4FD0AE4AB845}" type="slidenum">
              <a:rPr lang="en-US" smtClean="0"/>
              <a:t>27</a:t>
            </a:fld>
            <a:endParaRPr lang="en-US"/>
          </a:p>
        </p:txBody>
      </p:sp>
    </p:spTree>
    <p:extLst>
      <p:ext uri="{BB962C8B-B14F-4D97-AF65-F5344CB8AC3E}">
        <p14:creationId xmlns:p14="http://schemas.microsoft.com/office/powerpoint/2010/main" val="89024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CM-PWD-EDD-Airport </a:t>
            </a:r>
            <a:r>
              <a:rPr lang="en-US" dirty="0" err="1"/>
              <a:t>Mgr</a:t>
            </a:r>
            <a:r>
              <a:rPr lang="en-US" dirty="0"/>
              <a:t> Etc.</a:t>
            </a:r>
          </a:p>
          <a:p>
            <a:r>
              <a:rPr lang="en-US" dirty="0"/>
              <a:t>Water Board, OMAG, OML, CMAO, OMPA, GRDA, MESO, MCT, GFO, state or regional appointment </a:t>
            </a:r>
            <a:r>
              <a:rPr lang="en-US" dirty="0" err="1"/>
              <a:t>etc</a:t>
            </a:r>
            <a:endParaRPr lang="en-US" dirty="0"/>
          </a:p>
          <a:p>
            <a:endParaRPr lang="en-US" dirty="0"/>
          </a:p>
          <a:p>
            <a:r>
              <a:rPr lang="en-US" dirty="0"/>
              <a:t>Gender identity added</a:t>
            </a:r>
          </a:p>
        </p:txBody>
      </p:sp>
      <p:sp>
        <p:nvSpPr>
          <p:cNvPr id="4" name="Slide Number Placeholder 3"/>
          <p:cNvSpPr>
            <a:spLocks noGrp="1"/>
          </p:cNvSpPr>
          <p:nvPr>
            <p:ph type="sldNum" sz="quarter" idx="5"/>
          </p:nvPr>
        </p:nvSpPr>
        <p:spPr/>
        <p:txBody>
          <a:bodyPr/>
          <a:lstStyle/>
          <a:p>
            <a:fld id="{32975E8D-5929-493E-829B-4FD0AE4AB845}" type="slidenum">
              <a:rPr lang="en-US" smtClean="0"/>
              <a:t>28</a:t>
            </a:fld>
            <a:endParaRPr lang="en-US"/>
          </a:p>
        </p:txBody>
      </p:sp>
    </p:spTree>
    <p:extLst>
      <p:ext uri="{BB962C8B-B14F-4D97-AF65-F5344CB8AC3E}">
        <p14:creationId xmlns:p14="http://schemas.microsoft.com/office/powerpoint/2010/main" val="16722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 ball fuzzy, try the magic 8 ball</a:t>
            </a:r>
          </a:p>
          <a:p>
            <a:endParaRPr lang="en-US" dirty="0"/>
          </a:p>
          <a:p>
            <a:r>
              <a:rPr lang="en-US" dirty="0"/>
              <a:t>Access to services</a:t>
            </a:r>
          </a:p>
          <a:p>
            <a:endParaRPr lang="en-US" dirty="0"/>
          </a:p>
          <a:p>
            <a:r>
              <a:rPr lang="en-US" dirty="0"/>
              <a:t>Eliminate Disparities</a:t>
            </a:r>
          </a:p>
        </p:txBody>
      </p:sp>
      <p:sp>
        <p:nvSpPr>
          <p:cNvPr id="4" name="Slide Number Placeholder 3"/>
          <p:cNvSpPr>
            <a:spLocks noGrp="1"/>
          </p:cNvSpPr>
          <p:nvPr>
            <p:ph type="sldNum" sz="quarter" idx="5"/>
          </p:nvPr>
        </p:nvSpPr>
        <p:spPr/>
        <p:txBody>
          <a:bodyPr/>
          <a:lstStyle/>
          <a:p>
            <a:fld id="{32975E8D-5929-493E-829B-4FD0AE4AB845}" type="slidenum">
              <a:rPr lang="en-US" smtClean="0"/>
              <a:t>29</a:t>
            </a:fld>
            <a:endParaRPr lang="en-US"/>
          </a:p>
        </p:txBody>
      </p:sp>
    </p:spTree>
    <p:extLst>
      <p:ext uri="{BB962C8B-B14F-4D97-AF65-F5344CB8AC3E}">
        <p14:creationId xmlns:p14="http://schemas.microsoft.com/office/powerpoint/2010/main" val="6422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opportunities for service</a:t>
            </a:r>
          </a:p>
          <a:p>
            <a:endParaRPr lang="en-US" dirty="0"/>
          </a:p>
          <a:p>
            <a:r>
              <a:rPr lang="en-US" dirty="0"/>
              <a:t>Nomination Process</a:t>
            </a:r>
          </a:p>
        </p:txBody>
      </p:sp>
      <p:sp>
        <p:nvSpPr>
          <p:cNvPr id="4" name="Slide Number Placeholder 3"/>
          <p:cNvSpPr>
            <a:spLocks noGrp="1"/>
          </p:cNvSpPr>
          <p:nvPr>
            <p:ph type="sldNum" sz="quarter" idx="5"/>
          </p:nvPr>
        </p:nvSpPr>
        <p:spPr/>
        <p:txBody>
          <a:bodyPr/>
          <a:lstStyle/>
          <a:p>
            <a:fld id="{32975E8D-5929-493E-829B-4FD0AE4AB845}" type="slidenum">
              <a:rPr lang="en-US" smtClean="0"/>
              <a:t>3</a:t>
            </a:fld>
            <a:endParaRPr lang="en-US"/>
          </a:p>
        </p:txBody>
      </p:sp>
    </p:spTree>
    <p:extLst>
      <p:ext uri="{BB962C8B-B14F-4D97-AF65-F5344CB8AC3E}">
        <p14:creationId xmlns:p14="http://schemas.microsoft.com/office/powerpoint/2010/main" val="259937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Personally or professionally…</a:t>
            </a:r>
          </a:p>
          <a:p>
            <a:endParaRPr lang="en-US" dirty="0"/>
          </a:p>
          <a:p>
            <a:r>
              <a:rPr lang="en-US" dirty="0"/>
              <a:t>“I think” verse “our research and data shows…”</a:t>
            </a:r>
          </a:p>
        </p:txBody>
      </p:sp>
      <p:sp>
        <p:nvSpPr>
          <p:cNvPr id="4" name="Slide Number Placeholder 3"/>
          <p:cNvSpPr>
            <a:spLocks noGrp="1"/>
          </p:cNvSpPr>
          <p:nvPr>
            <p:ph type="sldNum" sz="quarter" idx="5"/>
          </p:nvPr>
        </p:nvSpPr>
        <p:spPr/>
        <p:txBody>
          <a:bodyPr/>
          <a:lstStyle/>
          <a:p>
            <a:fld id="{32975E8D-5929-493E-829B-4FD0AE4AB845}" type="slidenum">
              <a:rPr lang="en-US" smtClean="0"/>
              <a:t>30</a:t>
            </a:fld>
            <a:endParaRPr lang="en-US"/>
          </a:p>
        </p:txBody>
      </p:sp>
    </p:spTree>
    <p:extLst>
      <p:ext uri="{BB962C8B-B14F-4D97-AF65-F5344CB8AC3E}">
        <p14:creationId xmlns:p14="http://schemas.microsoft.com/office/powerpoint/2010/main" val="412547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up to our profession to hold elected officials accountable, even if the community opts not to, unless they are breaking the law	</a:t>
            </a:r>
          </a:p>
          <a:p>
            <a:endParaRPr lang="en-US" dirty="0"/>
          </a:p>
          <a:p>
            <a:r>
              <a:rPr lang="en-US" dirty="0"/>
              <a:t>We implement their collective decision</a:t>
            </a:r>
          </a:p>
          <a:p>
            <a:endParaRPr lang="en-US" dirty="0"/>
          </a:p>
          <a:p>
            <a:r>
              <a:rPr lang="en-US" dirty="0"/>
              <a:t>Skilled in the arts of persuasion and negotiation</a:t>
            </a:r>
          </a:p>
        </p:txBody>
      </p:sp>
      <p:sp>
        <p:nvSpPr>
          <p:cNvPr id="4" name="Slide Number Placeholder 3"/>
          <p:cNvSpPr>
            <a:spLocks noGrp="1"/>
          </p:cNvSpPr>
          <p:nvPr>
            <p:ph type="sldNum" sz="quarter" idx="5"/>
          </p:nvPr>
        </p:nvSpPr>
        <p:spPr/>
        <p:txBody>
          <a:bodyPr/>
          <a:lstStyle/>
          <a:p>
            <a:fld id="{32975E8D-5929-493E-829B-4FD0AE4AB845}" type="slidenum">
              <a:rPr lang="en-US" smtClean="0"/>
              <a:t>31</a:t>
            </a:fld>
            <a:endParaRPr lang="en-US"/>
          </a:p>
        </p:txBody>
      </p:sp>
    </p:spTree>
    <p:extLst>
      <p:ext uri="{BB962C8B-B14F-4D97-AF65-F5344CB8AC3E}">
        <p14:creationId xmlns:p14="http://schemas.microsoft.com/office/powerpoint/2010/main" val="1748709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vs tenet</a:t>
            </a:r>
          </a:p>
          <a:p>
            <a:endParaRPr lang="en-US" dirty="0"/>
          </a:p>
          <a:p>
            <a:r>
              <a:rPr lang="en-US" dirty="0"/>
              <a:t>“employing legislative body-Part 2” vs “elected office-Part 1”</a:t>
            </a:r>
          </a:p>
          <a:p>
            <a:endParaRPr lang="en-US" dirty="0"/>
          </a:p>
          <a:p>
            <a:r>
              <a:rPr lang="en-US" dirty="0"/>
              <a:t>High violated tenet</a:t>
            </a:r>
          </a:p>
          <a:p>
            <a:endParaRPr lang="en-US" dirty="0"/>
          </a:p>
          <a:p>
            <a:r>
              <a:rPr lang="en-US" dirty="0"/>
              <a:t>7 guidelines</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32</a:t>
            </a:fld>
            <a:endParaRPr lang="en-US"/>
          </a:p>
        </p:txBody>
      </p:sp>
    </p:spTree>
    <p:extLst>
      <p:ext uri="{BB962C8B-B14F-4D97-AF65-F5344CB8AC3E}">
        <p14:creationId xmlns:p14="http://schemas.microsoft.com/office/powerpoint/2010/main" val="389953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you can’t say, but who should I vote for…</a:t>
            </a:r>
          </a:p>
          <a:p>
            <a:endParaRPr lang="en-US" dirty="0"/>
          </a:p>
          <a:p>
            <a:r>
              <a:rPr lang="en-US" dirty="0"/>
              <a:t>Do not run for any public elected office and stay out of campaigns</a:t>
            </a:r>
          </a:p>
          <a:p>
            <a:endParaRPr lang="en-US" dirty="0"/>
          </a:p>
          <a:p>
            <a:r>
              <a:rPr lang="en-US" dirty="0"/>
              <a:t>College buddy running for Sheriff in LeFlore County</a:t>
            </a:r>
          </a:p>
          <a:p>
            <a:endParaRPr lang="en-US" dirty="0"/>
          </a:p>
          <a:p>
            <a:r>
              <a:rPr lang="en-US" dirty="0"/>
              <a:t>Lt Timmie review my ad please</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33</a:t>
            </a:fld>
            <a:endParaRPr lang="en-US"/>
          </a:p>
        </p:txBody>
      </p:sp>
    </p:spTree>
    <p:extLst>
      <p:ext uri="{BB962C8B-B14F-4D97-AF65-F5344CB8AC3E}">
        <p14:creationId xmlns:p14="http://schemas.microsoft.com/office/powerpoint/2010/main" val="289498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LeFlore Timmie</a:t>
            </a:r>
          </a:p>
          <a:p>
            <a:endParaRPr lang="en-US" dirty="0"/>
          </a:p>
          <a:p>
            <a:r>
              <a:rPr lang="en-US" dirty="0"/>
              <a:t>Rep Sanders Mary Fallin</a:t>
            </a:r>
          </a:p>
        </p:txBody>
      </p:sp>
      <p:sp>
        <p:nvSpPr>
          <p:cNvPr id="4" name="Slide Number Placeholder 3"/>
          <p:cNvSpPr>
            <a:spLocks noGrp="1"/>
          </p:cNvSpPr>
          <p:nvPr>
            <p:ph type="sldNum" sz="quarter" idx="5"/>
          </p:nvPr>
        </p:nvSpPr>
        <p:spPr/>
        <p:txBody>
          <a:bodyPr/>
          <a:lstStyle/>
          <a:p>
            <a:fld id="{32975E8D-5929-493E-829B-4FD0AE4AB845}" type="slidenum">
              <a:rPr lang="en-US" smtClean="0"/>
              <a:t>34</a:t>
            </a:fld>
            <a:endParaRPr lang="en-US"/>
          </a:p>
        </p:txBody>
      </p:sp>
    </p:spTree>
    <p:extLst>
      <p:ext uri="{BB962C8B-B14F-4D97-AF65-F5344CB8AC3E}">
        <p14:creationId xmlns:p14="http://schemas.microsoft.com/office/powerpoint/2010/main" val="165537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tax vote yes… inform and educate, not vote yes or no</a:t>
            </a:r>
          </a:p>
          <a:p>
            <a:endParaRPr lang="en-US" dirty="0"/>
          </a:p>
          <a:p>
            <a:r>
              <a:rPr lang="en-US" dirty="0"/>
              <a:t>Advocacy issues, advise Council</a:t>
            </a:r>
          </a:p>
          <a:p>
            <a:endParaRPr lang="en-US" dirty="0"/>
          </a:p>
          <a:p>
            <a:r>
              <a:rPr lang="en-US" dirty="0" err="1"/>
              <a:t>Ivestor</a:t>
            </a:r>
            <a:r>
              <a:rPr lang="en-US" dirty="0"/>
              <a:t>, Corn, Jones   active in politics doesn’t make you a bad city manger, but limits your participation in and resources of professional associations.</a:t>
            </a:r>
          </a:p>
        </p:txBody>
      </p:sp>
      <p:sp>
        <p:nvSpPr>
          <p:cNvPr id="4" name="Slide Number Placeholder 3"/>
          <p:cNvSpPr>
            <a:spLocks noGrp="1"/>
          </p:cNvSpPr>
          <p:nvPr>
            <p:ph type="sldNum" sz="quarter" idx="5"/>
          </p:nvPr>
        </p:nvSpPr>
        <p:spPr/>
        <p:txBody>
          <a:bodyPr/>
          <a:lstStyle/>
          <a:p>
            <a:fld id="{32975E8D-5929-493E-829B-4FD0AE4AB845}" type="slidenum">
              <a:rPr lang="en-US" smtClean="0"/>
              <a:t>35</a:t>
            </a:fld>
            <a:endParaRPr lang="en-US"/>
          </a:p>
        </p:txBody>
      </p:sp>
    </p:spTree>
    <p:extLst>
      <p:ext uri="{BB962C8B-B14F-4D97-AF65-F5344CB8AC3E}">
        <p14:creationId xmlns:p14="http://schemas.microsoft.com/office/powerpoint/2010/main" val="176771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Sounds like of you’re not ICMA-CM or pursuing, you’re in violation of this tenet</a:t>
            </a:r>
          </a:p>
          <a:p>
            <a:endParaRPr lang="en-US" dirty="0"/>
          </a:p>
          <a:p>
            <a:r>
              <a:rPr lang="en-US" dirty="0"/>
              <a:t>Develop competence of associates</a:t>
            </a:r>
          </a:p>
        </p:txBody>
      </p:sp>
      <p:sp>
        <p:nvSpPr>
          <p:cNvPr id="4" name="Slide Number Placeholder 3"/>
          <p:cNvSpPr>
            <a:spLocks noGrp="1"/>
          </p:cNvSpPr>
          <p:nvPr>
            <p:ph type="sldNum" sz="quarter" idx="5"/>
          </p:nvPr>
        </p:nvSpPr>
        <p:spPr/>
        <p:txBody>
          <a:bodyPr/>
          <a:lstStyle/>
          <a:p>
            <a:fld id="{32975E8D-5929-493E-829B-4FD0AE4AB845}" type="slidenum">
              <a:rPr lang="en-US" smtClean="0"/>
              <a:t>36</a:t>
            </a:fld>
            <a:endParaRPr lang="en-US"/>
          </a:p>
        </p:txBody>
      </p:sp>
    </p:spTree>
    <p:extLst>
      <p:ext uri="{BB962C8B-B14F-4D97-AF65-F5344CB8AC3E}">
        <p14:creationId xmlns:p14="http://schemas.microsoft.com/office/powerpoint/2010/main" val="1738532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term being constructive</a:t>
            </a:r>
          </a:p>
          <a:p>
            <a:endParaRPr lang="en-US" dirty="0"/>
          </a:p>
          <a:p>
            <a:r>
              <a:rPr lang="en-US" dirty="0"/>
              <a:t>Eliminate barriers   (hearings)</a:t>
            </a:r>
          </a:p>
        </p:txBody>
      </p:sp>
      <p:sp>
        <p:nvSpPr>
          <p:cNvPr id="4" name="Slide Number Placeholder 3"/>
          <p:cNvSpPr>
            <a:spLocks noGrp="1"/>
          </p:cNvSpPr>
          <p:nvPr>
            <p:ph type="sldNum" sz="quarter" idx="5"/>
          </p:nvPr>
        </p:nvSpPr>
        <p:spPr/>
        <p:txBody>
          <a:bodyPr/>
          <a:lstStyle/>
          <a:p>
            <a:fld id="{32975E8D-5929-493E-829B-4FD0AE4AB845}" type="slidenum">
              <a:rPr lang="en-US" smtClean="0"/>
              <a:t>37</a:t>
            </a:fld>
            <a:endParaRPr lang="en-US"/>
          </a:p>
        </p:txBody>
      </p:sp>
    </p:spTree>
    <p:extLst>
      <p:ext uri="{BB962C8B-B14F-4D97-AF65-F5344CB8AC3E}">
        <p14:creationId xmlns:p14="http://schemas.microsoft.com/office/powerpoint/2010/main" val="306973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news doesn’t get better with age</a:t>
            </a:r>
          </a:p>
          <a:p>
            <a:endParaRPr lang="en-US" dirty="0"/>
          </a:p>
          <a:p>
            <a:r>
              <a:rPr lang="en-US" dirty="0"/>
              <a:t>Randy/TJ	</a:t>
            </a:r>
          </a:p>
          <a:p>
            <a:endParaRPr lang="en-US" dirty="0"/>
          </a:p>
          <a:p>
            <a:r>
              <a:rPr lang="en-US" dirty="0"/>
              <a:t>I will give you as much information as you would like, however until this matter is closed, I’m protecting you from a potential lawsuit…</a:t>
            </a:r>
          </a:p>
        </p:txBody>
      </p:sp>
      <p:sp>
        <p:nvSpPr>
          <p:cNvPr id="4" name="Slide Number Placeholder 3"/>
          <p:cNvSpPr>
            <a:spLocks noGrp="1"/>
          </p:cNvSpPr>
          <p:nvPr>
            <p:ph type="sldNum" sz="quarter" idx="5"/>
          </p:nvPr>
        </p:nvSpPr>
        <p:spPr/>
        <p:txBody>
          <a:bodyPr/>
          <a:lstStyle/>
          <a:p>
            <a:fld id="{32975E8D-5929-493E-829B-4FD0AE4AB845}" type="slidenum">
              <a:rPr lang="en-US" smtClean="0"/>
              <a:t>38</a:t>
            </a:fld>
            <a:endParaRPr lang="en-US"/>
          </a:p>
        </p:txBody>
      </p:sp>
    </p:spTree>
    <p:extLst>
      <p:ext uri="{BB962C8B-B14F-4D97-AF65-F5344CB8AC3E}">
        <p14:creationId xmlns:p14="http://schemas.microsoft.com/office/powerpoint/2010/main" val="3351348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Wonder why this tenet is a top complaint source</a:t>
            </a:r>
          </a:p>
          <a:p>
            <a:endParaRPr lang="en-US" dirty="0"/>
          </a:p>
          <a:p>
            <a:r>
              <a:rPr lang="en-US" dirty="0"/>
              <a:t>7 guidelines</a:t>
            </a:r>
          </a:p>
          <a:p>
            <a:endParaRPr lang="en-US" dirty="0"/>
          </a:p>
          <a:p>
            <a:r>
              <a:rPr lang="en-US" dirty="0"/>
              <a:t>New members</a:t>
            </a:r>
            <a:r>
              <a:rPr lang="en-US"/>
              <a:t>, leadership journey </a:t>
            </a:r>
            <a:r>
              <a:rPr lang="en-US" dirty="0"/>
              <a:t>to transition from authority to responsibility, whole other session to share</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40</a:t>
            </a:fld>
            <a:endParaRPr lang="en-US"/>
          </a:p>
        </p:txBody>
      </p:sp>
    </p:spTree>
    <p:extLst>
      <p:ext uri="{BB962C8B-B14F-4D97-AF65-F5344CB8AC3E}">
        <p14:creationId xmlns:p14="http://schemas.microsoft.com/office/powerpoint/2010/main" val="420125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city $85K salary  </a:t>
            </a:r>
          </a:p>
          <a:p>
            <a:endParaRPr lang="en-US" dirty="0"/>
          </a:p>
          <a:p>
            <a:r>
              <a:rPr lang="en-US" dirty="0"/>
              <a:t>$110.50 discount reducing dues from $552 annual to $441.50 </a:t>
            </a:r>
          </a:p>
          <a:p>
            <a:endParaRPr lang="en-US" dirty="0"/>
          </a:p>
          <a:p>
            <a:r>
              <a:rPr lang="en-US" dirty="0"/>
              <a:t>or $36.80 per month or just $1.21 per day</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4</a:t>
            </a:fld>
            <a:endParaRPr lang="en-US"/>
          </a:p>
        </p:txBody>
      </p:sp>
    </p:spTree>
    <p:extLst>
      <p:ext uri="{BB962C8B-B14F-4D97-AF65-F5344CB8AC3E}">
        <p14:creationId xmlns:p14="http://schemas.microsoft.com/office/powerpoint/2010/main" val="1957909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 Solicitations, RFQs, vendors, service providers </a:t>
            </a:r>
          </a:p>
          <a:p>
            <a:endParaRPr lang="en-US" dirty="0"/>
          </a:p>
          <a:p>
            <a:r>
              <a:rPr lang="en-US" dirty="0"/>
              <a:t>OGE Thunder suite; XYZ Benefits Solutions OU tickets on the 50; 123 Engineering OSU </a:t>
            </a:r>
            <a:r>
              <a:rPr lang="en-US" dirty="0" err="1"/>
              <a:t>Intergallactic</a:t>
            </a:r>
            <a:r>
              <a:rPr lang="en-US" dirty="0"/>
              <a:t> Ping Pong Championship match with back stage passes</a:t>
            </a:r>
          </a:p>
          <a:p>
            <a:endParaRPr lang="en-US" dirty="0"/>
          </a:p>
          <a:p>
            <a:r>
              <a:rPr lang="en-US" dirty="0"/>
              <a:t>To prevent potential conflicts, I’ll just go ahead and take all Friday’s raffle prizes for safekeeping…</a:t>
            </a:r>
          </a:p>
        </p:txBody>
      </p:sp>
      <p:sp>
        <p:nvSpPr>
          <p:cNvPr id="4" name="Slide Number Placeholder 3"/>
          <p:cNvSpPr>
            <a:spLocks noGrp="1"/>
          </p:cNvSpPr>
          <p:nvPr>
            <p:ph type="sldNum" sz="quarter" idx="5"/>
          </p:nvPr>
        </p:nvSpPr>
        <p:spPr/>
        <p:txBody>
          <a:bodyPr/>
          <a:lstStyle/>
          <a:p>
            <a:fld id="{32975E8D-5929-493E-829B-4FD0AE4AB845}" type="slidenum">
              <a:rPr lang="en-US" smtClean="0"/>
              <a:t>41</a:t>
            </a:fld>
            <a:endParaRPr lang="en-US"/>
          </a:p>
        </p:txBody>
      </p:sp>
    </p:spTree>
    <p:extLst>
      <p:ext uri="{BB962C8B-B14F-4D97-AF65-F5344CB8AC3E}">
        <p14:creationId xmlns:p14="http://schemas.microsoft.com/office/powerpoint/2010/main" val="346808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 a business prior to CM, and city wants to use it.</a:t>
            </a:r>
          </a:p>
          <a:p>
            <a:endParaRPr lang="en-US" dirty="0"/>
          </a:p>
          <a:p>
            <a:r>
              <a:rPr lang="en-US" dirty="0"/>
              <a:t>Partner/Spouse’s business (realtor/commercial broker)</a:t>
            </a:r>
          </a:p>
          <a:p>
            <a:endParaRPr lang="en-US" dirty="0"/>
          </a:p>
          <a:p>
            <a:r>
              <a:rPr lang="en-US" dirty="0"/>
              <a:t>Personal gain	Buy low, sell high</a:t>
            </a:r>
          </a:p>
          <a:p>
            <a:endParaRPr lang="en-US" dirty="0"/>
          </a:p>
          <a:p>
            <a:r>
              <a:rPr lang="en-US" dirty="0"/>
              <a:t>Can own stock</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42</a:t>
            </a:fld>
            <a:endParaRPr lang="en-US"/>
          </a:p>
        </p:txBody>
      </p:sp>
    </p:spTree>
    <p:extLst>
      <p:ext uri="{BB962C8B-B14F-4D97-AF65-F5344CB8AC3E}">
        <p14:creationId xmlns:p14="http://schemas.microsoft.com/office/powerpoint/2010/main" val="2680226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personal relationship, disclose it</a:t>
            </a:r>
          </a:p>
          <a:p>
            <a:endParaRPr lang="en-US" dirty="0"/>
          </a:p>
          <a:p>
            <a:r>
              <a:rPr lang="en-US" dirty="0"/>
              <a:t>If you have a side hustle, visit with your council</a:t>
            </a:r>
          </a:p>
          <a:p>
            <a:r>
              <a:rPr lang="en-US" dirty="0"/>
              <a:t>NPO work and grant</a:t>
            </a:r>
          </a:p>
        </p:txBody>
      </p:sp>
      <p:sp>
        <p:nvSpPr>
          <p:cNvPr id="4" name="Slide Number Placeholder 3"/>
          <p:cNvSpPr>
            <a:spLocks noGrp="1"/>
          </p:cNvSpPr>
          <p:nvPr>
            <p:ph type="sldNum" sz="quarter" idx="5"/>
          </p:nvPr>
        </p:nvSpPr>
        <p:spPr/>
        <p:txBody>
          <a:bodyPr/>
          <a:lstStyle/>
          <a:p>
            <a:fld id="{32975E8D-5929-493E-829B-4FD0AE4AB845}" type="slidenum">
              <a:rPr lang="en-US" smtClean="0"/>
              <a:t>43</a:t>
            </a:fld>
            <a:endParaRPr lang="en-US"/>
          </a:p>
        </p:txBody>
      </p:sp>
    </p:spTree>
    <p:extLst>
      <p:ext uri="{BB962C8B-B14F-4D97-AF65-F5344CB8AC3E}">
        <p14:creationId xmlns:p14="http://schemas.microsoft.com/office/powerpoint/2010/main" val="2626073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NIL but think we invented the transfer portal</a:t>
            </a:r>
          </a:p>
        </p:txBody>
      </p:sp>
      <p:sp>
        <p:nvSpPr>
          <p:cNvPr id="4" name="Slide Number Placeholder 3"/>
          <p:cNvSpPr>
            <a:spLocks noGrp="1"/>
          </p:cNvSpPr>
          <p:nvPr>
            <p:ph type="sldNum" sz="quarter" idx="5"/>
          </p:nvPr>
        </p:nvSpPr>
        <p:spPr/>
        <p:txBody>
          <a:bodyPr/>
          <a:lstStyle/>
          <a:p>
            <a:fld id="{32975E8D-5929-493E-829B-4FD0AE4AB845}" type="slidenum">
              <a:rPr lang="en-US" smtClean="0"/>
              <a:t>44</a:t>
            </a:fld>
            <a:endParaRPr lang="en-US"/>
          </a:p>
        </p:txBody>
      </p:sp>
    </p:spTree>
    <p:extLst>
      <p:ext uri="{BB962C8B-B14F-4D97-AF65-F5344CB8AC3E}">
        <p14:creationId xmlns:p14="http://schemas.microsoft.com/office/powerpoint/2010/main" val="95162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initiative Grants &amp; Contracts</a:t>
            </a:r>
          </a:p>
          <a:p>
            <a:endParaRPr lang="en-US" dirty="0"/>
          </a:p>
          <a:p>
            <a:r>
              <a:rPr lang="en-US" dirty="0"/>
              <a:t>Dues reduced due to other increase </a:t>
            </a:r>
            <a:r>
              <a:rPr lang="en-US" dirty="0" err="1"/>
              <a:t>reveneues</a:t>
            </a:r>
            <a:endParaRPr lang="en-US" dirty="0"/>
          </a:p>
          <a:p>
            <a:endParaRPr lang="en-US" dirty="0"/>
          </a:p>
          <a:p>
            <a:r>
              <a:rPr lang="en-US" dirty="0"/>
              <a:t>Not a dues based revenue organization</a:t>
            </a:r>
          </a:p>
          <a:p>
            <a:endParaRPr lang="en-US" dirty="0"/>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5</a:t>
            </a:fld>
            <a:endParaRPr lang="en-US"/>
          </a:p>
        </p:txBody>
      </p:sp>
    </p:spTree>
    <p:extLst>
      <p:ext uri="{BB962C8B-B14F-4D97-AF65-F5344CB8AC3E}">
        <p14:creationId xmlns:p14="http://schemas.microsoft.com/office/powerpoint/2010/main" val="183223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 million budget   </a:t>
            </a:r>
          </a:p>
          <a:p>
            <a:endParaRPr lang="en-US" dirty="0"/>
          </a:p>
          <a:p>
            <a:r>
              <a:rPr lang="en-US" dirty="0"/>
              <a:t>21.5% revenues 6,665,000 avg </a:t>
            </a:r>
          </a:p>
          <a:p>
            <a:endParaRPr lang="en-US" dirty="0"/>
          </a:p>
          <a:p>
            <a:r>
              <a:rPr lang="en-US" dirty="0"/>
              <a:t>$158,000 loss .02%; </a:t>
            </a:r>
          </a:p>
          <a:p>
            <a:endParaRPr lang="en-US" dirty="0"/>
          </a:p>
          <a:p>
            <a:r>
              <a:rPr lang="en-US" dirty="0"/>
              <a:t>don’t like it, let us know</a:t>
            </a:r>
          </a:p>
        </p:txBody>
      </p:sp>
      <p:sp>
        <p:nvSpPr>
          <p:cNvPr id="4" name="Slide Number Placeholder 3"/>
          <p:cNvSpPr>
            <a:spLocks noGrp="1"/>
          </p:cNvSpPr>
          <p:nvPr>
            <p:ph type="sldNum" sz="quarter" idx="5"/>
          </p:nvPr>
        </p:nvSpPr>
        <p:spPr/>
        <p:txBody>
          <a:bodyPr/>
          <a:lstStyle/>
          <a:p>
            <a:fld id="{32975E8D-5929-493E-829B-4FD0AE4AB845}" type="slidenum">
              <a:rPr lang="en-US" smtClean="0"/>
              <a:t>7</a:t>
            </a:fld>
            <a:endParaRPr lang="en-US"/>
          </a:p>
        </p:txBody>
      </p:sp>
    </p:spTree>
    <p:extLst>
      <p:ext uri="{BB962C8B-B14F-4D97-AF65-F5344CB8AC3E}">
        <p14:creationId xmlns:p14="http://schemas.microsoft.com/office/powerpoint/2010/main" val="3598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38.4% is $12 million of $31 million budget</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10</a:t>
            </a:fld>
            <a:endParaRPr lang="en-US"/>
          </a:p>
        </p:txBody>
      </p:sp>
    </p:spTree>
    <p:extLst>
      <p:ext uri="{BB962C8B-B14F-4D97-AF65-F5344CB8AC3E}">
        <p14:creationId xmlns:p14="http://schemas.microsoft.com/office/powerpoint/2010/main" val="326627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CMAO members abide by the ICMA Code of Ethics</a:t>
            </a:r>
          </a:p>
          <a:p>
            <a:endParaRPr lang="en-US" dirty="0"/>
          </a:p>
          <a:p>
            <a:r>
              <a:rPr lang="en-US" dirty="0"/>
              <a:t>CMAO Application “I… ICMA Code of Ethics…”</a:t>
            </a:r>
          </a:p>
          <a:p>
            <a:endParaRPr lang="en-US" dirty="0"/>
          </a:p>
          <a:p>
            <a:r>
              <a:rPr lang="en-US" dirty="0"/>
              <a:t>Most State Affiliate Organizations use the ICMA Code of Ethics</a:t>
            </a:r>
          </a:p>
          <a:p>
            <a:endParaRPr lang="en-US" dirty="0"/>
          </a:p>
          <a:p>
            <a:r>
              <a:rPr lang="en-US" dirty="0"/>
              <a:t>ICMA developing ethics training for new members and annual renewals.</a:t>
            </a:r>
          </a:p>
        </p:txBody>
      </p:sp>
      <p:sp>
        <p:nvSpPr>
          <p:cNvPr id="4" name="Slide Number Placeholder 3"/>
          <p:cNvSpPr>
            <a:spLocks noGrp="1"/>
          </p:cNvSpPr>
          <p:nvPr>
            <p:ph type="sldNum" sz="quarter" idx="5"/>
          </p:nvPr>
        </p:nvSpPr>
        <p:spPr/>
        <p:txBody>
          <a:bodyPr/>
          <a:lstStyle/>
          <a:p>
            <a:fld id="{32975E8D-5929-493E-829B-4FD0AE4AB845}" type="slidenum">
              <a:rPr lang="en-US" smtClean="0"/>
              <a:t>16</a:t>
            </a:fld>
            <a:endParaRPr lang="en-US"/>
          </a:p>
        </p:txBody>
      </p:sp>
    </p:spTree>
    <p:extLst>
      <p:ext uri="{BB962C8B-B14F-4D97-AF65-F5344CB8AC3E}">
        <p14:creationId xmlns:p14="http://schemas.microsoft.com/office/powerpoint/2010/main" val="130355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turns 100 years old this year</a:t>
            </a:r>
          </a:p>
          <a:p>
            <a:endParaRPr lang="en-US" dirty="0"/>
          </a:p>
          <a:p>
            <a:r>
              <a:rPr lang="en-US" dirty="0"/>
              <a:t>Every year, 4 tenets are reviewed</a:t>
            </a:r>
          </a:p>
          <a:p>
            <a:endParaRPr lang="en-US" dirty="0"/>
          </a:p>
          <a:p>
            <a:r>
              <a:rPr lang="en-US" dirty="0"/>
              <a:t>Tenets and Guidelines</a:t>
            </a:r>
          </a:p>
          <a:p>
            <a:endParaRPr lang="en-US" dirty="0"/>
          </a:p>
        </p:txBody>
      </p:sp>
      <p:sp>
        <p:nvSpPr>
          <p:cNvPr id="4" name="Slide Number Placeholder 3"/>
          <p:cNvSpPr>
            <a:spLocks noGrp="1"/>
          </p:cNvSpPr>
          <p:nvPr>
            <p:ph type="sldNum" sz="quarter" idx="5"/>
          </p:nvPr>
        </p:nvSpPr>
        <p:spPr/>
        <p:txBody>
          <a:bodyPr/>
          <a:lstStyle/>
          <a:p>
            <a:fld id="{32975E8D-5929-493E-829B-4FD0AE4AB845}" type="slidenum">
              <a:rPr lang="en-US" smtClean="0"/>
              <a:t>17</a:t>
            </a:fld>
            <a:endParaRPr lang="en-US"/>
          </a:p>
        </p:txBody>
      </p:sp>
    </p:spTree>
    <p:extLst>
      <p:ext uri="{BB962C8B-B14F-4D97-AF65-F5344CB8AC3E}">
        <p14:creationId xmlns:p14="http://schemas.microsoft.com/office/powerpoint/2010/main" val="423544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any real good juicy stories.  </a:t>
            </a:r>
          </a:p>
          <a:p>
            <a:endParaRPr lang="en-US" dirty="0"/>
          </a:p>
          <a:p>
            <a:r>
              <a:rPr lang="en-US" dirty="0"/>
              <a:t>Most ethic violations are boring without flair, and should have been avoided by following the tenets and guidelines</a:t>
            </a:r>
          </a:p>
          <a:p>
            <a:endParaRPr lang="en-US" dirty="0"/>
          </a:p>
          <a:p>
            <a:r>
              <a:rPr lang="en-US" dirty="0"/>
              <a:t>Guidelines added to provide clarity</a:t>
            </a:r>
          </a:p>
          <a:p>
            <a:endParaRPr lang="en-US" dirty="0"/>
          </a:p>
          <a:p>
            <a:r>
              <a:rPr lang="en-US" dirty="0"/>
              <a:t>How many people “Checked” the I read…Ethics box without reading them?</a:t>
            </a:r>
          </a:p>
          <a:p>
            <a:endParaRPr lang="en-US" dirty="0"/>
          </a:p>
          <a:p>
            <a:r>
              <a:rPr lang="en-US" dirty="0"/>
              <a:t>Martha </a:t>
            </a:r>
            <a:r>
              <a:rPr lang="en-US" dirty="0" err="1"/>
              <a:t>Perego</a:t>
            </a:r>
            <a:r>
              <a:rPr lang="en-US" dirty="0"/>
              <a:t> retired, </a:t>
            </a:r>
          </a:p>
        </p:txBody>
      </p:sp>
      <p:sp>
        <p:nvSpPr>
          <p:cNvPr id="4" name="Slide Number Placeholder 3"/>
          <p:cNvSpPr>
            <a:spLocks noGrp="1"/>
          </p:cNvSpPr>
          <p:nvPr>
            <p:ph type="sldNum" sz="quarter" idx="5"/>
          </p:nvPr>
        </p:nvSpPr>
        <p:spPr/>
        <p:txBody>
          <a:bodyPr/>
          <a:lstStyle/>
          <a:p>
            <a:fld id="{32975E8D-5929-493E-829B-4FD0AE4AB845}" type="slidenum">
              <a:rPr lang="en-US" smtClean="0"/>
              <a:t>19</a:t>
            </a:fld>
            <a:endParaRPr lang="en-US"/>
          </a:p>
        </p:txBody>
      </p:sp>
    </p:spTree>
    <p:extLst>
      <p:ext uri="{BB962C8B-B14F-4D97-AF65-F5344CB8AC3E}">
        <p14:creationId xmlns:p14="http://schemas.microsoft.com/office/powerpoint/2010/main" val="411241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794D-EC99-FEAA-1814-99F4DB837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2B7D8-294D-A7D9-848D-CA9256329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E76391-A190-F62B-939A-A1AA5CE90B31}"/>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8A2D955F-C673-7971-7880-B3CDC6028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973DD-A41E-9919-7634-B272AA387728}"/>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302412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FE2-DBBE-E352-A8B7-0C92AF18C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FD61D3-6FB1-9467-A679-BCCA42F9C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61DF0-894A-D88D-8FEF-052640C6F09C}"/>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7A8B2C8A-52BD-AEAA-8510-599C63739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C13E6-2469-F143-CE18-14682FFDA486}"/>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426018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04388-2B16-4AF9-8C1E-9B6E71B64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A55B3-BFBB-8DD3-B3AB-66BFCCE07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3D9F2-86A3-BD34-EBFA-675845B3EB19}"/>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217F54AC-014D-5E41-4D82-9C259C70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9E31A-DFCF-97F5-7703-2B0946894A46}"/>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93259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4B86-6CEE-4EFE-5CB2-775BC7C1C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84B39-ABD9-D4C6-9C51-5EAFF3539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CC009-CC62-168A-5A87-F430A673A0E2}"/>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768AA72F-44E6-06BE-6091-AA830F4D1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641F7-5FCC-B357-2293-1DB5B1E4B50E}"/>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354522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2F71-5DA2-2C7D-3F5F-F55BA80467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F79A6A-D209-DF12-6492-133E8B28C7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A1114-C053-6828-4A26-040BCA466551}"/>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A555439C-DECE-D31A-128A-838FA373E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1BBB0-00F6-A634-2BA2-70A374ACEDE8}"/>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227134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C54D-9AB8-9492-3129-4A3C2A664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F6A66-3994-34EE-D608-827EF1C7F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67EECB-B144-C74D-1537-604DDDF85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F5AE9-2217-3D1A-B620-299A1C704446}"/>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6" name="Footer Placeholder 5">
            <a:extLst>
              <a:ext uri="{FF2B5EF4-FFF2-40B4-BE49-F238E27FC236}">
                <a16:creationId xmlns:a16="http://schemas.microsoft.com/office/drawing/2014/main" id="{7B80C0BC-C35C-05B2-3607-60F600BA1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DBFC1-BCFE-E18E-7BDF-AC17BD8F347A}"/>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49286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5F05-ACDE-DB55-ED70-6E4ECEBD94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75A58-50AA-BD13-3046-66FB0CBB6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3D43-9F23-28AD-2F27-CAD9EAD56A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4CFDF-6FDB-32A1-039F-1C25B10E5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35C9B-984B-3706-9FBA-88ACE92FF9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370B32-1EAB-1E74-3554-14F457542A3C}"/>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8" name="Footer Placeholder 7">
            <a:extLst>
              <a:ext uri="{FF2B5EF4-FFF2-40B4-BE49-F238E27FC236}">
                <a16:creationId xmlns:a16="http://schemas.microsoft.com/office/drawing/2014/main" id="{006CC2C8-13F6-4269-DCF4-72387AA7F2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0DF72-F732-3DBA-4F85-2E5CC1C4D7C7}"/>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65992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1912-A0F0-3A02-2E42-EE07539E34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0FBAD3-AFB2-B773-AA3B-511889DAC826}"/>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4" name="Footer Placeholder 3">
            <a:extLst>
              <a:ext uri="{FF2B5EF4-FFF2-40B4-BE49-F238E27FC236}">
                <a16:creationId xmlns:a16="http://schemas.microsoft.com/office/drawing/2014/main" id="{0CBBB945-B3AA-337A-1BA4-B74F5F231F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CE5E0-A04E-3D30-BE25-79E2CAE622C4}"/>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154960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132DB-55D2-896F-44BD-54CD83C9684A}"/>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3" name="Footer Placeholder 2">
            <a:extLst>
              <a:ext uri="{FF2B5EF4-FFF2-40B4-BE49-F238E27FC236}">
                <a16:creationId xmlns:a16="http://schemas.microsoft.com/office/drawing/2014/main" id="{B362092C-1B80-4713-4A94-5B6A53332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83E74-44C5-2D54-0D0B-6190A09C07F3}"/>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361115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0303-D89A-8571-0155-160AC5D41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7FC4F-5334-8CA0-2732-A9755A9B9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74C30-D926-8FC8-1F1A-FAF4BE3C6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F0DF0-F871-F72C-D2E2-4EF723FD6961}"/>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6" name="Footer Placeholder 5">
            <a:extLst>
              <a:ext uri="{FF2B5EF4-FFF2-40B4-BE49-F238E27FC236}">
                <a16:creationId xmlns:a16="http://schemas.microsoft.com/office/drawing/2014/main" id="{34726B19-0634-F48D-8F98-4F032FF1D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0999E-26FF-0C72-4DBC-54F52EE984A8}"/>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2206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754F-21B6-CD4C-73C3-98C9E9358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FA0888-267E-08CC-CECF-61F268C8E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3D57AC-9DBC-1EC3-692A-A699503A6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D9935-5812-B4B3-B736-D29B0CAA21F0}"/>
              </a:ext>
            </a:extLst>
          </p:cNvPr>
          <p:cNvSpPr>
            <a:spLocks noGrp="1"/>
          </p:cNvSpPr>
          <p:nvPr>
            <p:ph type="dt" sz="half" idx="10"/>
          </p:nvPr>
        </p:nvSpPr>
        <p:spPr/>
        <p:txBody>
          <a:bodyPr/>
          <a:lstStyle/>
          <a:p>
            <a:fld id="{735D01A9-306C-47C8-AA77-F2580404C532}" type="datetimeFigureOut">
              <a:rPr lang="en-US" smtClean="0"/>
              <a:t>1/23/2024</a:t>
            </a:fld>
            <a:endParaRPr lang="en-US"/>
          </a:p>
        </p:txBody>
      </p:sp>
      <p:sp>
        <p:nvSpPr>
          <p:cNvPr id="6" name="Footer Placeholder 5">
            <a:extLst>
              <a:ext uri="{FF2B5EF4-FFF2-40B4-BE49-F238E27FC236}">
                <a16:creationId xmlns:a16="http://schemas.microsoft.com/office/drawing/2014/main" id="{1A56CC5C-6048-415C-C492-26317C996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7C4DA-6DAE-2E0B-2D73-30F5A3067A49}"/>
              </a:ext>
            </a:extLst>
          </p:cNvPr>
          <p:cNvSpPr>
            <a:spLocks noGrp="1"/>
          </p:cNvSpPr>
          <p:nvPr>
            <p:ph type="sldNum" sz="quarter" idx="12"/>
          </p:nvPr>
        </p:nvSpPr>
        <p:spPr/>
        <p:txBody>
          <a:bodyPr/>
          <a:lstStyle/>
          <a:p>
            <a:fld id="{FABB9EA4-38A6-4004-8241-620DDF12EE6B}" type="slidenum">
              <a:rPr lang="en-US" smtClean="0"/>
              <a:t>‹#›</a:t>
            </a:fld>
            <a:endParaRPr lang="en-US"/>
          </a:p>
        </p:txBody>
      </p:sp>
    </p:spTree>
    <p:extLst>
      <p:ext uri="{BB962C8B-B14F-4D97-AF65-F5344CB8AC3E}">
        <p14:creationId xmlns:p14="http://schemas.microsoft.com/office/powerpoint/2010/main" val="292760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80ECF-0505-115A-E048-ABE294EFB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A75B54-D0E4-A3FB-B65F-31A084AEE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51146-B1A9-4ABA-7BAE-4380CD1D38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5D01A9-306C-47C8-AA77-F2580404C532}" type="datetimeFigureOut">
              <a:rPr lang="en-US" smtClean="0"/>
              <a:t>1/23/2024</a:t>
            </a:fld>
            <a:endParaRPr lang="en-US"/>
          </a:p>
        </p:txBody>
      </p:sp>
      <p:sp>
        <p:nvSpPr>
          <p:cNvPr id="5" name="Footer Placeholder 4">
            <a:extLst>
              <a:ext uri="{FF2B5EF4-FFF2-40B4-BE49-F238E27FC236}">
                <a16:creationId xmlns:a16="http://schemas.microsoft.com/office/drawing/2014/main" id="{B4E41A52-1DB7-AFC3-FB85-8A334E6D9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777C1F-9445-A2BC-8B51-CBAA8D11D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BB9EA4-38A6-4004-8241-620DDF12EE6B}" type="slidenum">
              <a:rPr lang="en-US" smtClean="0"/>
              <a:t>‹#›</a:t>
            </a:fld>
            <a:endParaRPr lang="en-US"/>
          </a:p>
        </p:txBody>
      </p:sp>
    </p:spTree>
    <p:extLst>
      <p:ext uri="{BB962C8B-B14F-4D97-AF65-F5344CB8AC3E}">
        <p14:creationId xmlns:p14="http://schemas.microsoft.com/office/powerpoint/2010/main" val="988688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dslezickey@icm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icma.org/page/enforcing-icma-code-ethic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cposthill@icma.org" TargetMode="External"/><Relationship Id="rId2" Type="http://schemas.openxmlformats.org/officeDocument/2006/relationships/hyperlink" Target="mailto:jcowles@icma.org"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hyperlink" Target="mailto:dave@thevillageok.gov" TargetMode="Externa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mailto:dslezickey@icm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members.icma.org/eweb/DynamicPage.aspx?site=icmares&amp;webcode=WhosWhoInd&amp;id=597727" TargetMode="External"/><Relationship Id="rId13" Type="http://schemas.openxmlformats.org/officeDocument/2006/relationships/hyperlink" Target="https://members.icma.org/eweb/DynamicPage.aspx?site=icmares&amp;webcode=WhosWhoInd&amp;id=198954" TargetMode="External"/><Relationship Id="rId3" Type="http://schemas.openxmlformats.org/officeDocument/2006/relationships/hyperlink" Target="http://www.icma.org/icma-voluntary-credentialing-program" TargetMode="External"/><Relationship Id="rId7" Type="http://schemas.openxmlformats.org/officeDocument/2006/relationships/hyperlink" Target="https://members.icma.org/eweb/DynamicPage.aspx?site=icmares&amp;webcode=WhosWhoInd&amp;id=611342" TargetMode="External"/><Relationship Id="rId12" Type="http://schemas.openxmlformats.org/officeDocument/2006/relationships/hyperlink" Target="https://members.icma.org/eweb/DynamicPage.aspx?site=icmares&amp;webcode=WhosWhoInd&amp;id=547013"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members.icma.org/eweb/DynamicPage.aspx?site=icmares&amp;webcode=WhosWhoInd&amp;id=630736" TargetMode="External"/><Relationship Id="rId11" Type="http://schemas.openxmlformats.org/officeDocument/2006/relationships/hyperlink" Target="https://members.icma.org/eweb/DynamicPage.aspx?site=icmares&amp;webcode=WhosWhoInd&amp;id=198760" TargetMode="External"/><Relationship Id="rId5" Type="http://schemas.openxmlformats.org/officeDocument/2006/relationships/hyperlink" Target="https://members.icma.org/eweb/DynamicPage.aspx?site=icmares&amp;webcode=WhosWhoInd&amp;id=943078" TargetMode="External"/><Relationship Id="rId10" Type="http://schemas.openxmlformats.org/officeDocument/2006/relationships/hyperlink" Target="https://members.icma.org/eweb/DynamicPage.aspx?site=icmares&amp;webcode=WhosWhoInd&amp;id=202874" TargetMode="External"/><Relationship Id="rId4" Type="http://schemas.openxmlformats.org/officeDocument/2006/relationships/hyperlink" Target="https://members.icma.org/eweb/DynamicPage.aspx?site=icmares&amp;webcode=WhosWhoInd&amp;id=643853" TargetMode="External"/><Relationship Id="rId9" Type="http://schemas.openxmlformats.org/officeDocument/2006/relationships/hyperlink" Target="https://members.icma.org/eweb/DynamicPage.aspx?site=icmares&amp;webcode=WhosWhoInd&amp;id=616448" TargetMode="External"/><Relationship Id="rId14" Type="http://schemas.openxmlformats.org/officeDocument/2006/relationships/hyperlink" Target="https://members.icma.org/eweb/DynamicPage.aspx?site=icmares&amp;webcode=WhosWhoInd&amp;id=43997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lgr.icma.or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57DB-3B4D-E570-EBA1-5984FE0A4E07}"/>
              </a:ext>
            </a:extLst>
          </p:cNvPr>
          <p:cNvPicPr>
            <a:picLocks noChangeAspect="1"/>
          </p:cNvPicPr>
          <p:nvPr/>
        </p:nvPicPr>
        <p:blipFill>
          <a:blip r:embed="rId2"/>
          <a:stretch>
            <a:fillRect/>
          </a:stretch>
        </p:blipFill>
        <p:spPr>
          <a:xfrm>
            <a:off x="0" y="5682824"/>
            <a:ext cx="3105821" cy="1175176"/>
          </a:xfrm>
          <a:prstGeom prst="rect">
            <a:avLst/>
          </a:prstGeom>
        </p:spPr>
      </p:pic>
      <p:pic>
        <p:nvPicPr>
          <p:cNvPr id="7" name="Picture 6">
            <a:extLst>
              <a:ext uri="{FF2B5EF4-FFF2-40B4-BE49-F238E27FC236}">
                <a16:creationId xmlns:a16="http://schemas.microsoft.com/office/drawing/2014/main" id="{50DD1E7A-0095-B075-1E6F-28C63A8092B0}"/>
              </a:ext>
            </a:extLst>
          </p:cNvPr>
          <p:cNvPicPr>
            <a:picLocks noChangeAspect="1"/>
          </p:cNvPicPr>
          <p:nvPr/>
        </p:nvPicPr>
        <p:blipFill>
          <a:blip r:embed="rId3"/>
          <a:stretch>
            <a:fillRect/>
          </a:stretch>
        </p:blipFill>
        <p:spPr>
          <a:xfrm>
            <a:off x="9480486" y="0"/>
            <a:ext cx="2711514" cy="1255859"/>
          </a:xfrm>
          <a:prstGeom prst="rect">
            <a:avLst/>
          </a:prstGeom>
        </p:spPr>
      </p:pic>
      <p:sp>
        <p:nvSpPr>
          <p:cNvPr id="8" name="TextBox 7">
            <a:extLst>
              <a:ext uri="{FF2B5EF4-FFF2-40B4-BE49-F238E27FC236}">
                <a16:creationId xmlns:a16="http://schemas.microsoft.com/office/drawing/2014/main" id="{F27D9F56-9A8F-0E1A-B090-F47E67242BCD}"/>
              </a:ext>
            </a:extLst>
          </p:cNvPr>
          <p:cNvSpPr txBox="1"/>
          <p:nvPr/>
        </p:nvSpPr>
        <p:spPr>
          <a:xfrm>
            <a:off x="2628448" y="1585934"/>
            <a:ext cx="6935104" cy="2031325"/>
          </a:xfrm>
          <a:prstGeom prst="rect">
            <a:avLst/>
          </a:prstGeom>
          <a:noFill/>
        </p:spPr>
        <p:txBody>
          <a:bodyPr wrap="none" rtlCol="0">
            <a:spAutoFit/>
          </a:bodyPr>
          <a:lstStyle/>
          <a:p>
            <a:pPr algn="ctr"/>
            <a:r>
              <a:rPr lang="en-US" sz="5400" dirty="0"/>
              <a:t>ICMA Update and </a:t>
            </a:r>
          </a:p>
          <a:p>
            <a:pPr algn="ctr"/>
            <a:r>
              <a:rPr lang="en-US" sz="5400" dirty="0"/>
              <a:t>Code of Ethics Review </a:t>
            </a:r>
          </a:p>
          <a:p>
            <a:pPr algn="ctr"/>
            <a:r>
              <a:rPr lang="en-US" dirty="0"/>
              <a:t>11:00 a.m. January 24, 2024</a:t>
            </a:r>
          </a:p>
        </p:txBody>
      </p:sp>
      <p:sp>
        <p:nvSpPr>
          <p:cNvPr id="9" name="TextBox 8">
            <a:extLst>
              <a:ext uri="{FF2B5EF4-FFF2-40B4-BE49-F238E27FC236}">
                <a16:creationId xmlns:a16="http://schemas.microsoft.com/office/drawing/2014/main" id="{67EFD4C0-7210-A418-5625-A0574F70555D}"/>
              </a:ext>
            </a:extLst>
          </p:cNvPr>
          <p:cNvSpPr txBox="1"/>
          <p:nvPr/>
        </p:nvSpPr>
        <p:spPr>
          <a:xfrm>
            <a:off x="7297271" y="4733365"/>
            <a:ext cx="4231928" cy="2123658"/>
          </a:xfrm>
          <a:prstGeom prst="rect">
            <a:avLst/>
          </a:prstGeom>
          <a:noFill/>
        </p:spPr>
        <p:txBody>
          <a:bodyPr wrap="none" rtlCol="0">
            <a:spAutoFit/>
          </a:bodyPr>
          <a:lstStyle/>
          <a:p>
            <a:r>
              <a:rPr lang="en-US" sz="2400" b="1" dirty="0"/>
              <a:t>Dave Slezickey</a:t>
            </a:r>
          </a:p>
          <a:p>
            <a:r>
              <a:rPr lang="en-US" i="1" dirty="0"/>
              <a:t>City of The Village, OK</a:t>
            </a:r>
          </a:p>
          <a:p>
            <a:r>
              <a:rPr lang="en-US" i="1" dirty="0"/>
              <a:t>ICMA Board Member/Mountain Plains VP</a:t>
            </a:r>
          </a:p>
          <a:p>
            <a:r>
              <a:rPr lang="en-US" i="1" dirty="0"/>
              <a:t>(405)368-3705</a:t>
            </a:r>
          </a:p>
          <a:p>
            <a:r>
              <a:rPr lang="en-US" i="1" dirty="0">
                <a:hlinkClick r:id="rId4"/>
              </a:rPr>
              <a:t>dave@thevillageok.gov</a:t>
            </a:r>
          </a:p>
          <a:p>
            <a:r>
              <a:rPr lang="en-US" i="1" dirty="0">
                <a:hlinkClick r:id="rId4"/>
              </a:rPr>
              <a:t>dslezickey@icma.org</a:t>
            </a:r>
            <a:endParaRPr lang="en-US" i="1" dirty="0"/>
          </a:p>
          <a:p>
            <a:endParaRPr lang="en-US" i="1" dirty="0"/>
          </a:p>
        </p:txBody>
      </p:sp>
    </p:spTree>
    <p:extLst>
      <p:ext uri="{BB962C8B-B14F-4D97-AF65-F5344CB8AC3E}">
        <p14:creationId xmlns:p14="http://schemas.microsoft.com/office/powerpoint/2010/main" val="173514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B28C1E-977B-11EA-1067-CA3C2445DC0E}"/>
              </a:ext>
            </a:extLst>
          </p:cNvPr>
          <p:cNvPicPr>
            <a:picLocks noChangeAspect="1"/>
          </p:cNvPicPr>
          <p:nvPr/>
        </p:nvPicPr>
        <p:blipFill>
          <a:blip r:embed="rId3"/>
          <a:stretch>
            <a:fillRect/>
          </a:stretch>
        </p:blipFill>
        <p:spPr>
          <a:xfrm>
            <a:off x="0" y="0"/>
            <a:ext cx="9294629" cy="6748632"/>
          </a:xfrm>
          <a:prstGeom prst="rect">
            <a:avLst/>
          </a:prstGeom>
        </p:spPr>
      </p:pic>
      <p:pic>
        <p:nvPicPr>
          <p:cNvPr id="7" name="Picture 6">
            <a:extLst>
              <a:ext uri="{FF2B5EF4-FFF2-40B4-BE49-F238E27FC236}">
                <a16:creationId xmlns:a16="http://schemas.microsoft.com/office/drawing/2014/main" id="{690CF04B-C8BB-BA44-65E4-7862D39D3715}"/>
              </a:ext>
            </a:extLst>
          </p:cNvPr>
          <p:cNvPicPr>
            <a:picLocks noChangeAspect="1"/>
          </p:cNvPicPr>
          <p:nvPr/>
        </p:nvPicPr>
        <p:blipFill>
          <a:blip r:embed="rId4"/>
          <a:stretch>
            <a:fillRect/>
          </a:stretch>
        </p:blipFill>
        <p:spPr>
          <a:xfrm>
            <a:off x="9294629" y="342900"/>
            <a:ext cx="2822940" cy="2795862"/>
          </a:xfrm>
          <a:prstGeom prst="rect">
            <a:avLst/>
          </a:prstGeom>
        </p:spPr>
      </p:pic>
      <p:sp>
        <p:nvSpPr>
          <p:cNvPr id="2" name="Rectangle 1">
            <a:extLst>
              <a:ext uri="{FF2B5EF4-FFF2-40B4-BE49-F238E27FC236}">
                <a16:creationId xmlns:a16="http://schemas.microsoft.com/office/drawing/2014/main" id="{D67DE696-5EC1-7531-A4CC-CE415BBEA975}"/>
              </a:ext>
            </a:extLst>
          </p:cNvPr>
          <p:cNvSpPr/>
          <p:nvPr/>
        </p:nvSpPr>
        <p:spPr>
          <a:xfrm rot="2286181">
            <a:off x="9261279" y="529810"/>
            <a:ext cx="390525" cy="3300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E60344-2019-23F9-21D5-15755A60C8DB}"/>
              </a:ext>
            </a:extLst>
          </p:cNvPr>
          <p:cNvSpPr/>
          <p:nvPr/>
        </p:nvSpPr>
        <p:spPr>
          <a:xfrm rot="2286181">
            <a:off x="11643888" y="258801"/>
            <a:ext cx="390525" cy="519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D8F88E1-9242-EB14-A189-A7B54E2D45BD}"/>
              </a:ext>
            </a:extLst>
          </p:cNvPr>
          <p:cNvSpPr/>
          <p:nvPr/>
        </p:nvSpPr>
        <p:spPr>
          <a:xfrm rot="3463769">
            <a:off x="11758396" y="727563"/>
            <a:ext cx="373237" cy="2565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93CA69-3734-FE10-94C9-786BE433F1BE}"/>
              </a:ext>
            </a:extLst>
          </p:cNvPr>
          <p:cNvSpPr/>
          <p:nvPr/>
        </p:nvSpPr>
        <p:spPr>
          <a:xfrm rot="4458079">
            <a:off x="11883678" y="1269941"/>
            <a:ext cx="424443" cy="1200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407B67-9DA7-1975-7803-60B2ABA60F0A}"/>
              </a:ext>
            </a:extLst>
          </p:cNvPr>
          <p:cNvSpPr/>
          <p:nvPr/>
        </p:nvSpPr>
        <p:spPr>
          <a:xfrm rot="532673">
            <a:off x="12103603" y="1821301"/>
            <a:ext cx="76166" cy="1644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33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C4AB15-CE63-4C4F-7120-C55A46ED36DC}"/>
              </a:ext>
            </a:extLst>
          </p:cNvPr>
          <p:cNvPicPr>
            <a:picLocks noChangeAspect="1"/>
          </p:cNvPicPr>
          <p:nvPr/>
        </p:nvPicPr>
        <p:blipFill>
          <a:blip r:embed="rId2"/>
          <a:stretch>
            <a:fillRect/>
          </a:stretch>
        </p:blipFill>
        <p:spPr>
          <a:xfrm>
            <a:off x="2635216" y="1290919"/>
            <a:ext cx="7523017" cy="4867835"/>
          </a:xfrm>
          <a:prstGeom prst="rect">
            <a:avLst/>
          </a:prstGeom>
        </p:spPr>
      </p:pic>
    </p:spTree>
    <p:extLst>
      <p:ext uri="{BB962C8B-B14F-4D97-AF65-F5344CB8AC3E}">
        <p14:creationId xmlns:p14="http://schemas.microsoft.com/office/powerpoint/2010/main" val="292908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FD95C-E32A-1E86-8BB8-9074448D9B69}"/>
              </a:ext>
            </a:extLst>
          </p:cNvPr>
          <p:cNvPicPr>
            <a:picLocks noChangeAspect="1"/>
          </p:cNvPicPr>
          <p:nvPr/>
        </p:nvPicPr>
        <p:blipFill>
          <a:blip r:embed="rId2"/>
          <a:stretch>
            <a:fillRect/>
          </a:stretch>
        </p:blipFill>
        <p:spPr>
          <a:xfrm>
            <a:off x="755837" y="134641"/>
            <a:ext cx="7162800" cy="5685472"/>
          </a:xfrm>
          <a:prstGeom prst="rect">
            <a:avLst/>
          </a:prstGeom>
        </p:spPr>
      </p:pic>
      <p:pic>
        <p:nvPicPr>
          <p:cNvPr id="4" name="Picture 3">
            <a:extLst>
              <a:ext uri="{FF2B5EF4-FFF2-40B4-BE49-F238E27FC236}">
                <a16:creationId xmlns:a16="http://schemas.microsoft.com/office/drawing/2014/main" id="{3590AEF7-90F2-3F67-0688-31E4D98C1B12}"/>
              </a:ext>
            </a:extLst>
          </p:cNvPr>
          <p:cNvPicPr>
            <a:picLocks noChangeAspect="1"/>
          </p:cNvPicPr>
          <p:nvPr/>
        </p:nvPicPr>
        <p:blipFill>
          <a:blip r:embed="rId3"/>
          <a:stretch>
            <a:fillRect/>
          </a:stretch>
        </p:blipFill>
        <p:spPr>
          <a:xfrm>
            <a:off x="8378211" y="1819071"/>
            <a:ext cx="3057952" cy="2915057"/>
          </a:xfrm>
          <a:prstGeom prst="rect">
            <a:avLst/>
          </a:prstGeom>
        </p:spPr>
      </p:pic>
      <p:sp>
        <p:nvSpPr>
          <p:cNvPr id="6" name="Rectangle 5">
            <a:extLst>
              <a:ext uri="{FF2B5EF4-FFF2-40B4-BE49-F238E27FC236}">
                <a16:creationId xmlns:a16="http://schemas.microsoft.com/office/drawing/2014/main" id="{805E8EDF-66D5-5E82-8997-4818DB8E9C53}"/>
              </a:ext>
            </a:extLst>
          </p:cNvPr>
          <p:cNvSpPr/>
          <p:nvPr/>
        </p:nvSpPr>
        <p:spPr>
          <a:xfrm>
            <a:off x="11353800" y="1819071"/>
            <a:ext cx="238125" cy="2915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91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8A635-DB06-6281-8C7E-73820B097484}"/>
              </a:ext>
            </a:extLst>
          </p:cNvPr>
          <p:cNvPicPr>
            <a:picLocks noChangeAspect="1"/>
          </p:cNvPicPr>
          <p:nvPr/>
        </p:nvPicPr>
        <p:blipFill>
          <a:blip r:embed="rId2"/>
          <a:stretch>
            <a:fillRect/>
          </a:stretch>
        </p:blipFill>
        <p:spPr>
          <a:xfrm>
            <a:off x="0" y="80980"/>
            <a:ext cx="12192000" cy="5960933"/>
          </a:xfrm>
          <a:prstGeom prst="rect">
            <a:avLst/>
          </a:prstGeom>
        </p:spPr>
      </p:pic>
      <p:sp>
        <p:nvSpPr>
          <p:cNvPr id="4" name="TextBox 3">
            <a:extLst>
              <a:ext uri="{FF2B5EF4-FFF2-40B4-BE49-F238E27FC236}">
                <a16:creationId xmlns:a16="http://schemas.microsoft.com/office/drawing/2014/main" id="{D7AC4EEF-58F6-0CC3-FBBD-BFDD853704C2}"/>
              </a:ext>
            </a:extLst>
          </p:cNvPr>
          <p:cNvSpPr txBox="1"/>
          <p:nvPr/>
        </p:nvSpPr>
        <p:spPr>
          <a:xfrm>
            <a:off x="1963270" y="5719482"/>
            <a:ext cx="8127033" cy="923330"/>
          </a:xfrm>
          <a:prstGeom prst="rect">
            <a:avLst/>
          </a:prstGeom>
          <a:noFill/>
        </p:spPr>
        <p:txBody>
          <a:bodyPr wrap="none" rtlCol="0">
            <a:spAutoFit/>
          </a:bodyPr>
          <a:lstStyle/>
          <a:p>
            <a:pPr algn="ctr"/>
            <a:r>
              <a:rPr lang="en-US" u="sng" dirty="0"/>
              <a:t>Mountain Plains Task Force Members</a:t>
            </a:r>
            <a:r>
              <a:rPr lang="en-US" dirty="0"/>
              <a:t>:</a:t>
            </a:r>
          </a:p>
          <a:p>
            <a:r>
              <a:rPr lang="en-US" b="1" dirty="0"/>
              <a:t>Nick Hernandez			Amanda Mack		Gerald Hodges</a:t>
            </a:r>
          </a:p>
          <a:p>
            <a:r>
              <a:rPr lang="en-US" i="1" dirty="0"/>
              <a:t>Kansas				South Dakota		Texas</a:t>
            </a:r>
          </a:p>
        </p:txBody>
      </p:sp>
    </p:spTree>
    <p:extLst>
      <p:ext uri="{BB962C8B-B14F-4D97-AF65-F5344CB8AC3E}">
        <p14:creationId xmlns:p14="http://schemas.microsoft.com/office/powerpoint/2010/main" val="28135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9BFF8-A14B-8781-39D9-6417E4E55981}"/>
              </a:ext>
            </a:extLst>
          </p:cNvPr>
          <p:cNvPicPr>
            <a:picLocks noChangeAspect="1"/>
          </p:cNvPicPr>
          <p:nvPr/>
        </p:nvPicPr>
        <p:blipFill>
          <a:blip r:embed="rId2"/>
          <a:stretch>
            <a:fillRect/>
          </a:stretch>
        </p:blipFill>
        <p:spPr>
          <a:xfrm>
            <a:off x="0" y="102002"/>
            <a:ext cx="12192000" cy="6653995"/>
          </a:xfrm>
          <a:prstGeom prst="rect">
            <a:avLst/>
          </a:prstGeom>
        </p:spPr>
      </p:pic>
    </p:spTree>
    <p:extLst>
      <p:ext uri="{BB962C8B-B14F-4D97-AF65-F5344CB8AC3E}">
        <p14:creationId xmlns:p14="http://schemas.microsoft.com/office/powerpoint/2010/main" val="424970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68A0B-523D-7DD1-EEFD-76053BAA366C}"/>
              </a:ext>
            </a:extLst>
          </p:cNvPr>
          <p:cNvPicPr>
            <a:picLocks noChangeAspect="1"/>
          </p:cNvPicPr>
          <p:nvPr/>
        </p:nvPicPr>
        <p:blipFill>
          <a:blip r:embed="rId2"/>
          <a:stretch>
            <a:fillRect/>
          </a:stretch>
        </p:blipFill>
        <p:spPr>
          <a:xfrm>
            <a:off x="137281" y="537759"/>
            <a:ext cx="11917438" cy="5782482"/>
          </a:xfrm>
          <a:prstGeom prst="rect">
            <a:avLst/>
          </a:prstGeom>
        </p:spPr>
      </p:pic>
    </p:spTree>
    <p:extLst>
      <p:ext uri="{BB962C8B-B14F-4D97-AF65-F5344CB8AC3E}">
        <p14:creationId xmlns:p14="http://schemas.microsoft.com/office/powerpoint/2010/main" val="85193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9A00D-0442-58B5-C84A-48FEFCB97EC4}"/>
              </a:ext>
            </a:extLst>
          </p:cNvPr>
          <p:cNvPicPr>
            <a:picLocks noChangeAspect="1"/>
          </p:cNvPicPr>
          <p:nvPr/>
        </p:nvPicPr>
        <p:blipFill>
          <a:blip r:embed="rId3"/>
          <a:stretch>
            <a:fillRect/>
          </a:stretch>
        </p:blipFill>
        <p:spPr>
          <a:xfrm>
            <a:off x="352977" y="0"/>
            <a:ext cx="11486045" cy="6858000"/>
          </a:xfrm>
          <a:prstGeom prst="rect">
            <a:avLst/>
          </a:prstGeom>
        </p:spPr>
      </p:pic>
      <p:sp>
        <p:nvSpPr>
          <p:cNvPr id="4" name="Rectangle 3">
            <a:extLst>
              <a:ext uri="{FF2B5EF4-FFF2-40B4-BE49-F238E27FC236}">
                <a16:creationId xmlns:a16="http://schemas.microsoft.com/office/drawing/2014/main" id="{DFBA7198-AD9F-490B-DF43-4EF02097A259}"/>
              </a:ext>
            </a:extLst>
          </p:cNvPr>
          <p:cNvSpPr/>
          <p:nvPr/>
        </p:nvSpPr>
        <p:spPr>
          <a:xfrm>
            <a:off x="466165" y="3836894"/>
            <a:ext cx="6400800" cy="1936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92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8BB19-9A39-C083-7157-2DEAE255D4EE}"/>
              </a:ext>
            </a:extLst>
          </p:cNvPr>
          <p:cNvPicPr>
            <a:picLocks noChangeAspect="1"/>
          </p:cNvPicPr>
          <p:nvPr/>
        </p:nvPicPr>
        <p:blipFill>
          <a:blip r:embed="rId3"/>
          <a:stretch>
            <a:fillRect/>
          </a:stretch>
        </p:blipFill>
        <p:spPr>
          <a:xfrm>
            <a:off x="278258" y="0"/>
            <a:ext cx="11635483" cy="6858000"/>
          </a:xfrm>
          <a:prstGeom prst="rect">
            <a:avLst/>
          </a:prstGeom>
        </p:spPr>
      </p:pic>
    </p:spTree>
    <p:extLst>
      <p:ext uri="{BB962C8B-B14F-4D97-AF65-F5344CB8AC3E}">
        <p14:creationId xmlns:p14="http://schemas.microsoft.com/office/powerpoint/2010/main" val="46868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0C01C-29B0-D622-EA51-C8649B03BC96}"/>
              </a:ext>
            </a:extLst>
          </p:cNvPr>
          <p:cNvPicPr>
            <a:picLocks noChangeAspect="1"/>
          </p:cNvPicPr>
          <p:nvPr/>
        </p:nvPicPr>
        <p:blipFill>
          <a:blip r:embed="rId2"/>
          <a:stretch>
            <a:fillRect/>
          </a:stretch>
        </p:blipFill>
        <p:spPr>
          <a:xfrm>
            <a:off x="206788" y="0"/>
            <a:ext cx="11778424" cy="6858000"/>
          </a:xfrm>
          <a:prstGeom prst="rect">
            <a:avLst/>
          </a:prstGeom>
        </p:spPr>
      </p:pic>
    </p:spTree>
    <p:extLst>
      <p:ext uri="{BB962C8B-B14F-4D97-AF65-F5344CB8AC3E}">
        <p14:creationId xmlns:p14="http://schemas.microsoft.com/office/powerpoint/2010/main" val="56417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B2B5C-478D-706A-9347-3CF220E6D419}"/>
              </a:ext>
            </a:extLst>
          </p:cNvPr>
          <p:cNvSpPr txBox="1"/>
          <p:nvPr/>
        </p:nvSpPr>
        <p:spPr>
          <a:xfrm>
            <a:off x="273422" y="1302621"/>
            <a:ext cx="11645153" cy="2585323"/>
          </a:xfrm>
          <a:prstGeom prst="rect">
            <a:avLst/>
          </a:prstGeom>
          <a:noFill/>
        </p:spPr>
        <p:txBody>
          <a:bodyPr wrap="square">
            <a:spAutoFit/>
          </a:bodyPr>
          <a:lstStyle/>
          <a:p>
            <a:pPr algn="ctr"/>
            <a:r>
              <a:rPr lang="en-US" b="1" dirty="0"/>
              <a:t>ICMA Code of Ethics with Guidelines</a:t>
            </a:r>
          </a:p>
          <a:p>
            <a:endParaRPr lang="en-US" dirty="0"/>
          </a:p>
          <a:p>
            <a:r>
              <a:rPr lang="en-US" dirty="0"/>
              <a:t> The ICMA Code of Ethics was adopted by the ICMA membership in 1924, and most recently amended by the membership in April 2023. The Guidelines for the Code were adopted by the ICMA Executive Board in 1972, and most recently revised in June 2023. </a:t>
            </a:r>
          </a:p>
          <a:p>
            <a:endParaRPr lang="en-US" dirty="0"/>
          </a:p>
          <a:p>
            <a:r>
              <a:rPr lang="en-US" dirty="0"/>
              <a:t>The mission of ICMA is to advance professional local government through leadership, management, innovation, and ethics. To further this mission, certain principles, as enforced by the Rules of Procedure, shall govern the conduct of every member of ICMA, who shall …</a:t>
            </a:r>
          </a:p>
        </p:txBody>
      </p:sp>
      <p:pic>
        <p:nvPicPr>
          <p:cNvPr id="5" name="Picture 4">
            <a:extLst>
              <a:ext uri="{FF2B5EF4-FFF2-40B4-BE49-F238E27FC236}">
                <a16:creationId xmlns:a16="http://schemas.microsoft.com/office/drawing/2014/main" id="{A89BFB81-DAFF-D249-B9BF-2003DDB4B04D}"/>
              </a:ext>
            </a:extLst>
          </p:cNvPr>
          <p:cNvPicPr>
            <a:picLocks noChangeAspect="1"/>
          </p:cNvPicPr>
          <p:nvPr/>
        </p:nvPicPr>
        <p:blipFill>
          <a:blip r:embed="rId3"/>
          <a:stretch>
            <a:fillRect/>
          </a:stretch>
        </p:blipFill>
        <p:spPr>
          <a:xfrm>
            <a:off x="4832431" y="175060"/>
            <a:ext cx="2527137" cy="588511"/>
          </a:xfrm>
          <a:prstGeom prst="rect">
            <a:avLst/>
          </a:prstGeom>
        </p:spPr>
      </p:pic>
      <p:sp>
        <p:nvSpPr>
          <p:cNvPr id="7" name="TextBox 6">
            <a:extLst>
              <a:ext uri="{FF2B5EF4-FFF2-40B4-BE49-F238E27FC236}">
                <a16:creationId xmlns:a16="http://schemas.microsoft.com/office/drawing/2014/main" id="{F968526E-688B-30F4-4C37-8CB06B28E437}"/>
              </a:ext>
            </a:extLst>
          </p:cNvPr>
          <p:cNvSpPr txBox="1"/>
          <p:nvPr/>
        </p:nvSpPr>
        <p:spPr>
          <a:xfrm>
            <a:off x="797859" y="4595809"/>
            <a:ext cx="9386416" cy="1754326"/>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rgbClr val="FF0000"/>
                </a:solidFill>
              </a:rPr>
              <a:t>ICMA Ethics Staff Advisors</a:t>
            </a:r>
          </a:p>
          <a:p>
            <a:pPr marL="285750" indent="-285750">
              <a:buFont typeface="Arial" panose="020B0604020202020204" pitchFamily="34" charset="0"/>
              <a:buChar char="•"/>
            </a:pPr>
            <a:r>
              <a:rPr lang="en-US" b="1" dirty="0">
                <a:solidFill>
                  <a:srgbClr val="FF0000"/>
                </a:solidFill>
              </a:rPr>
              <a:t>Self Reporting </a:t>
            </a:r>
          </a:p>
          <a:p>
            <a:pPr marL="285750" indent="-285750">
              <a:buFont typeface="Arial" panose="020B0604020202020204" pitchFamily="34" charset="0"/>
              <a:buChar char="•"/>
            </a:pPr>
            <a:r>
              <a:rPr lang="en-US" b="1" dirty="0">
                <a:solidFill>
                  <a:srgbClr val="FF0000"/>
                </a:solidFill>
              </a:rPr>
              <a:t>Process of Ethics Complaint</a:t>
            </a:r>
          </a:p>
          <a:p>
            <a:pPr marL="285750" indent="-285750">
              <a:buFont typeface="Arial" panose="020B0604020202020204" pitchFamily="34" charset="0"/>
              <a:buChar char="•"/>
            </a:pPr>
            <a:r>
              <a:rPr lang="en-US" b="1" dirty="0">
                <a:solidFill>
                  <a:srgbClr val="FF0000"/>
                </a:solidFill>
              </a:rPr>
              <a:t>Tenets and Guidelines</a:t>
            </a:r>
          </a:p>
          <a:p>
            <a:pPr marL="285750" indent="-285750">
              <a:buFont typeface="Arial" panose="020B0604020202020204" pitchFamily="34" charset="0"/>
              <a:buChar char="•"/>
            </a:pPr>
            <a:r>
              <a:rPr lang="en-US" b="1" dirty="0">
                <a:solidFill>
                  <a:srgbClr val="FF0000"/>
                </a:solidFill>
              </a:rPr>
              <a:t>Upcoming Ethics Training for new members and renewals to review the Code of Ethics</a:t>
            </a:r>
          </a:p>
          <a:p>
            <a:pPr marL="285750" indent="-285750">
              <a:buFont typeface="Arial" panose="020B0604020202020204" pitchFamily="34" charset="0"/>
              <a:buChar char="•"/>
            </a:pPr>
            <a:endParaRPr lang="en-US" b="1" dirty="0">
              <a:solidFill>
                <a:srgbClr val="FF0000"/>
              </a:solidFill>
            </a:endParaRPr>
          </a:p>
        </p:txBody>
      </p:sp>
    </p:spTree>
    <p:extLst>
      <p:ext uri="{BB962C8B-B14F-4D97-AF65-F5344CB8AC3E}">
        <p14:creationId xmlns:p14="http://schemas.microsoft.com/office/powerpoint/2010/main" val="187059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F50C1-E0DC-C852-081C-BDA33805C9CF}"/>
              </a:ext>
            </a:extLst>
          </p:cNvPr>
          <p:cNvPicPr>
            <a:picLocks noChangeAspect="1"/>
          </p:cNvPicPr>
          <p:nvPr/>
        </p:nvPicPr>
        <p:blipFill>
          <a:blip r:embed="rId3"/>
          <a:stretch>
            <a:fillRect/>
          </a:stretch>
        </p:blipFill>
        <p:spPr>
          <a:xfrm>
            <a:off x="0" y="190360"/>
            <a:ext cx="12192000" cy="6477280"/>
          </a:xfrm>
          <a:prstGeom prst="rect">
            <a:avLst/>
          </a:prstGeom>
        </p:spPr>
      </p:pic>
    </p:spTree>
    <p:extLst>
      <p:ext uri="{BB962C8B-B14F-4D97-AF65-F5344CB8AC3E}">
        <p14:creationId xmlns:p14="http://schemas.microsoft.com/office/powerpoint/2010/main" val="282694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25BA77A-75A0-2214-21A4-43B53D672D23}"/>
              </a:ext>
            </a:extLst>
          </p:cNvPr>
          <p:cNvGraphicFramePr>
            <a:graphicFrameLocks noGrp="1"/>
          </p:cNvGraphicFramePr>
          <p:nvPr>
            <p:extLst>
              <p:ext uri="{D42A27DB-BD31-4B8C-83A1-F6EECF244321}">
                <p14:modId xmlns:p14="http://schemas.microsoft.com/office/powerpoint/2010/main" val="2063636916"/>
              </p:ext>
            </p:extLst>
          </p:nvPr>
        </p:nvGraphicFramePr>
        <p:xfrm>
          <a:off x="228600" y="974208"/>
          <a:ext cx="5658236" cy="4358722"/>
        </p:xfrm>
        <a:graphic>
          <a:graphicData uri="http://schemas.openxmlformats.org/drawingml/2006/table">
            <a:tbl>
              <a:tblPr/>
              <a:tblGrid>
                <a:gridCol w="3858701">
                  <a:extLst>
                    <a:ext uri="{9D8B030D-6E8A-4147-A177-3AD203B41FA5}">
                      <a16:colId xmlns:a16="http://schemas.microsoft.com/office/drawing/2014/main" val="1444300409"/>
                    </a:ext>
                  </a:extLst>
                </a:gridCol>
                <a:gridCol w="599845">
                  <a:extLst>
                    <a:ext uri="{9D8B030D-6E8A-4147-A177-3AD203B41FA5}">
                      <a16:colId xmlns:a16="http://schemas.microsoft.com/office/drawing/2014/main" val="421615102"/>
                    </a:ext>
                  </a:extLst>
                </a:gridCol>
                <a:gridCol w="599845">
                  <a:extLst>
                    <a:ext uri="{9D8B030D-6E8A-4147-A177-3AD203B41FA5}">
                      <a16:colId xmlns:a16="http://schemas.microsoft.com/office/drawing/2014/main" val="2901497153"/>
                    </a:ext>
                  </a:extLst>
                </a:gridCol>
                <a:gridCol w="599845">
                  <a:extLst>
                    <a:ext uri="{9D8B030D-6E8A-4147-A177-3AD203B41FA5}">
                      <a16:colId xmlns:a16="http://schemas.microsoft.com/office/drawing/2014/main" val="2034577915"/>
                    </a:ext>
                  </a:extLst>
                </a:gridCol>
              </a:tblGrid>
              <a:tr h="314014">
                <a:tc>
                  <a:txBody>
                    <a:bodyPr/>
                    <a:lstStyle/>
                    <a:p>
                      <a:pPr algn="r" fontAlgn="b"/>
                      <a:r>
                        <a:rPr lang="en-US" sz="1900" b="0" i="0" u="none" strike="noStrike">
                          <a:solidFill>
                            <a:srgbClr val="000000"/>
                          </a:solidFill>
                          <a:effectLst/>
                          <a:latin typeface="Aptos Narrow" panose="020B0004020202020204" pitchFamily="34" charset="0"/>
                        </a:rPr>
                        <a:t>Year</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1" i="0" u="none" strike="noStrike">
                          <a:solidFill>
                            <a:srgbClr val="000000"/>
                          </a:solidFill>
                          <a:effectLst/>
                          <a:latin typeface="Aptos Narrow" panose="020B0004020202020204" pitchFamily="34" charset="0"/>
                        </a:rPr>
                        <a:t>2023</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1" i="0" u="none" strike="noStrike">
                          <a:solidFill>
                            <a:srgbClr val="000000"/>
                          </a:solidFill>
                          <a:effectLst/>
                          <a:latin typeface="Aptos Narrow" panose="020B0004020202020204" pitchFamily="34" charset="0"/>
                        </a:rPr>
                        <a:t>2022</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1" i="0" u="none" strike="noStrike">
                          <a:solidFill>
                            <a:srgbClr val="000000"/>
                          </a:solidFill>
                          <a:effectLst/>
                          <a:latin typeface="Aptos Narrow" panose="020B0004020202020204" pitchFamily="34" charset="0"/>
                        </a:rPr>
                        <a:t>2021</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352927"/>
                  </a:ext>
                </a:extLst>
              </a:tr>
              <a:tr h="296070">
                <a:tc>
                  <a:txBody>
                    <a:bodyPr/>
                    <a:lstStyle/>
                    <a:p>
                      <a:pPr algn="l" fontAlgn="b"/>
                      <a:r>
                        <a:rPr lang="en-US" sz="1900" b="0" i="0" u="none" strike="noStrike">
                          <a:solidFill>
                            <a:srgbClr val="000000"/>
                          </a:solidFill>
                          <a:effectLst/>
                          <a:latin typeface="Aptos Narrow" panose="020B0004020202020204" pitchFamily="34" charset="0"/>
                        </a:rPr>
                        <a:t> </a:t>
                      </a:r>
                    </a:p>
                  </a:txBody>
                  <a:tcPr marL="8972" marR="8972" marT="89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 </a:t>
                      </a:r>
                    </a:p>
                  </a:txBody>
                  <a:tcPr marL="8972" marR="8972" marT="89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534905"/>
                  </a:ext>
                </a:extLst>
              </a:tr>
              <a:tr h="314014">
                <a:tc>
                  <a:txBody>
                    <a:bodyPr/>
                    <a:lstStyle/>
                    <a:p>
                      <a:pPr algn="r" fontAlgn="b"/>
                      <a:r>
                        <a:rPr lang="en-US" sz="1900" b="0" i="0" u="none" strike="noStrike">
                          <a:solidFill>
                            <a:srgbClr val="000000"/>
                          </a:solidFill>
                          <a:effectLst/>
                          <a:latin typeface="Aptos Narrow" panose="020B0004020202020204" pitchFamily="34" charset="0"/>
                        </a:rPr>
                        <a:t>Member Advice Inquiries</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135</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160</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212</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641610"/>
                  </a:ext>
                </a:extLst>
              </a:tr>
              <a:tr h="296070">
                <a:tc>
                  <a:txBody>
                    <a:bodyPr/>
                    <a:lstStyle/>
                    <a:p>
                      <a:pPr algn="l" fontAlgn="b"/>
                      <a:r>
                        <a:rPr lang="en-US" sz="1900" b="0" i="0" u="none" strike="noStrike">
                          <a:solidFill>
                            <a:srgbClr val="000000"/>
                          </a:solidFill>
                          <a:effectLst/>
                          <a:latin typeface="Aptos Narrow" panose="020B0004020202020204" pitchFamily="34" charset="0"/>
                        </a:rPr>
                        <a:t> </a:t>
                      </a:r>
                    </a:p>
                  </a:txBody>
                  <a:tcPr marL="8972" marR="8972" marT="89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 </a:t>
                      </a:r>
                    </a:p>
                  </a:txBody>
                  <a:tcPr marL="8972" marR="8972" marT="89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272258"/>
                  </a:ext>
                </a:extLst>
              </a:tr>
              <a:tr h="314014">
                <a:tc>
                  <a:txBody>
                    <a:bodyPr/>
                    <a:lstStyle/>
                    <a:p>
                      <a:pPr algn="r" fontAlgn="b"/>
                      <a:r>
                        <a:rPr lang="en-US" sz="1900" b="0" i="0" u="none" strike="noStrike">
                          <a:solidFill>
                            <a:srgbClr val="000000"/>
                          </a:solidFill>
                          <a:effectLst/>
                          <a:latin typeface="Aptos Narrow" panose="020B0004020202020204" pitchFamily="34" charset="0"/>
                        </a:rPr>
                        <a:t>Complaints Filed</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79</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62</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N/A</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622664"/>
                  </a:ext>
                </a:extLst>
              </a:tr>
              <a:tr h="314014">
                <a:tc>
                  <a:txBody>
                    <a:bodyPr/>
                    <a:lstStyle/>
                    <a:p>
                      <a:pPr algn="r" fontAlgn="b"/>
                      <a:r>
                        <a:rPr lang="en-US" sz="1900" b="0" i="0" u="none" strike="noStrike">
                          <a:solidFill>
                            <a:srgbClr val="000000"/>
                          </a:solidFill>
                          <a:effectLst/>
                          <a:latin typeface="Aptos Narrow" panose="020B0004020202020204" pitchFamily="34" charset="0"/>
                        </a:rPr>
                        <a:t>Formal Review</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25</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24</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N/A</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432390"/>
                  </a:ext>
                </a:extLst>
              </a:tr>
              <a:tr h="314014">
                <a:tc>
                  <a:txBody>
                    <a:bodyPr/>
                    <a:lstStyle/>
                    <a:p>
                      <a:pPr algn="r" fontAlgn="b"/>
                      <a:r>
                        <a:rPr lang="en-US" sz="1900" b="0" i="0" u="none" strike="noStrike">
                          <a:solidFill>
                            <a:srgbClr val="000000"/>
                          </a:solidFill>
                          <a:effectLst/>
                          <a:latin typeface="Aptos Narrow" panose="020B0004020202020204" pitchFamily="34" charset="0"/>
                        </a:rPr>
                        <a:t>Ethics Cases</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16</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20</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34</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6016837"/>
                  </a:ext>
                </a:extLst>
              </a:tr>
              <a:tr h="296070">
                <a:tc>
                  <a:txBody>
                    <a:bodyPr/>
                    <a:lstStyle/>
                    <a:p>
                      <a:pPr algn="l" fontAlgn="b"/>
                      <a:r>
                        <a:rPr lang="en-US" sz="1900" b="0" i="0" u="none" strike="noStrike">
                          <a:solidFill>
                            <a:srgbClr val="000000"/>
                          </a:solidFill>
                          <a:effectLst/>
                          <a:latin typeface="Aptos Narrow" panose="020B0004020202020204" pitchFamily="34" charset="0"/>
                        </a:rPr>
                        <a:t> </a:t>
                      </a:r>
                    </a:p>
                  </a:txBody>
                  <a:tcPr marL="8972" marR="8972" marT="89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900" b="0" i="0" u="none" strike="noStrike">
                        <a:solidFill>
                          <a:srgbClr val="000000"/>
                        </a:solidFill>
                        <a:effectLst/>
                        <a:latin typeface="Aptos Narrow" panose="020B0004020202020204" pitchFamily="34" charset="0"/>
                      </a:endParaRPr>
                    </a:p>
                  </a:txBody>
                  <a:tcPr marL="8972" marR="8972" marT="89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 </a:t>
                      </a:r>
                    </a:p>
                  </a:txBody>
                  <a:tcPr marL="8972" marR="8972" marT="89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16768"/>
                  </a:ext>
                </a:extLst>
              </a:tr>
              <a:tr h="314014">
                <a:tc>
                  <a:txBody>
                    <a:bodyPr/>
                    <a:lstStyle/>
                    <a:p>
                      <a:pPr algn="r" fontAlgn="b"/>
                      <a:r>
                        <a:rPr lang="en-US" sz="1900" b="0" i="0" u="none" strike="noStrike">
                          <a:solidFill>
                            <a:srgbClr val="000000"/>
                          </a:solidFill>
                          <a:effectLst/>
                          <a:latin typeface="Aptos Narrow" panose="020B0004020202020204" pitchFamily="34" charset="0"/>
                        </a:rPr>
                        <a:t>Public Censure and Expulsion</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0</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641514"/>
                  </a:ext>
                </a:extLst>
              </a:tr>
              <a:tr h="314014">
                <a:tc>
                  <a:txBody>
                    <a:bodyPr/>
                    <a:lstStyle/>
                    <a:p>
                      <a:pPr algn="r" fontAlgn="b"/>
                      <a:r>
                        <a:rPr lang="en-US" sz="1900" b="0" i="0" u="none" strike="noStrike">
                          <a:solidFill>
                            <a:srgbClr val="000000"/>
                          </a:solidFill>
                          <a:effectLst/>
                          <a:latin typeface="Aptos Narrow" panose="020B0004020202020204" pitchFamily="34" charset="0"/>
                        </a:rPr>
                        <a:t>Public Censure and Suspension</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0</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0</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454946"/>
                  </a:ext>
                </a:extLst>
              </a:tr>
              <a:tr h="314014">
                <a:tc>
                  <a:txBody>
                    <a:bodyPr/>
                    <a:lstStyle/>
                    <a:p>
                      <a:pPr algn="r" fontAlgn="b"/>
                      <a:r>
                        <a:rPr lang="en-US" sz="1900" b="0" i="0" u="none" strike="noStrike">
                          <a:solidFill>
                            <a:srgbClr val="000000"/>
                          </a:solidFill>
                          <a:effectLst/>
                          <a:latin typeface="Aptos Narrow" panose="020B0004020202020204" pitchFamily="34" charset="0"/>
                        </a:rPr>
                        <a:t>Public Censure and ICMA-CM revoked</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2</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5397957"/>
                  </a:ext>
                </a:extLst>
              </a:tr>
              <a:tr h="314014">
                <a:tc>
                  <a:txBody>
                    <a:bodyPr/>
                    <a:lstStyle/>
                    <a:p>
                      <a:pPr algn="r" fontAlgn="b"/>
                      <a:r>
                        <a:rPr lang="en-US" sz="1900" b="0" i="0" u="none" strike="noStrike">
                          <a:solidFill>
                            <a:srgbClr val="000000"/>
                          </a:solidFill>
                          <a:effectLst/>
                          <a:latin typeface="Aptos Narrow" panose="020B0004020202020204" pitchFamily="34" charset="0"/>
                        </a:rPr>
                        <a:t>Public Censure  </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3</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1357506"/>
                  </a:ext>
                </a:extLst>
              </a:tr>
              <a:tr h="314014">
                <a:tc>
                  <a:txBody>
                    <a:bodyPr/>
                    <a:lstStyle/>
                    <a:p>
                      <a:pPr algn="r" fontAlgn="b"/>
                      <a:r>
                        <a:rPr lang="en-US" sz="1900" b="0" i="0" u="none" strike="noStrike">
                          <a:solidFill>
                            <a:srgbClr val="000000"/>
                          </a:solidFill>
                          <a:effectLst/>
                          <a:latin typeface="Aptos Narrow" panose="020B0004020202020204" pitchFamily="34" charset="0"/>
                        </a:rPr>
                        <a:t>Private Censure</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7</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9</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13</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113195"/>
                  </a:ext>
                </a:extLst>
              </a:tr>
              <a:tr h="322986">
                <a:tc>
                  <a:txBody>
                    <a:bodyPr/>
                    <a:lstStyle/>
                    <a:p>
                      <a:pPr algn="r" fontAlgn="b"/>
                      <a:r>
                        <a:rPr lang="en-US" sz="1900" b="0" i="0" u="none" strike="noStrike" dirty="0">
                          <a:solidFill>
                            <a:srgbClr val="000000"/>
                          </a:solidFill>
                          <a:effectLst/>
                          <a:latin typeface="Aptos Narrow" panose="020B0004020202020204" pitchFamily="34" charset="0"/>
                        </a:rPr>
                        <a:t>Closed with or without action </a:t>
                      </a:r>
                    </a:p>
                  </a:txBody>
                  <a:tcPr marL="8972" marR="8972" marT="89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7</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a:solidFill>
                            <a:srgbClr val="000000"/>
                          </a:solidFill>
                          <a:effectLst/>
                          <a:latin typeface="Aptos Narrow" panose="020B0004020202020204" pitchFamily="34" charset="0"/>
                        </a:rPr>
                        <a:t>4</a:t>
                      </a:r>
                    </a:p>
                  </a:txBody>
                  <a:tcPr marL="8972" marR="8972" marT="89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900" b="0" i="0" u="none" strike="noStrike" dirty="0">
                          <a:solidFill>
                            <a:srgbClr val="000000"/>
                          </a:solidFill>
                          <a:effectLst/>
                          <a:latin typeface="Aptos Narrow" panose="020B0004020202020204" pitchFamily="34" charset="0"/>
                        </a:rPr>
                        <a:t>14</a:t>
                      </a:r>
                    </a:p>
                  </a:txBody>
                  <a:tcPr marL="8972" marR="8972" marT="89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693255"/>
                  </a:ext>
                </a:extLst>
              </a:tr>
            </a:tbl>
          </a:graphicData>
        </a:graphic>
      </p:graphicFrame>
      <p:graphicFrame>
        <p:nvGraphicFramePr>
          <p:cNvPr id="10" name="Table 9">
            <a:extLst>
              <a:ext uri="{FF2B5EF4-FFF2-40B4-BE49-F238E27FC236}">
                <a16:creationId xmlns:a16="http://schemas.microsoft.com/office/drawing/2014/main" id="{660592D4-BFAE-1E5A-D099-771C399D2A94}"/>
              </a:ext>
            </a:extLst>
          </p:cNvPr>
          <p:cNvGraphicFramePr>
            <a:graphicFrameLocks noGrp="1"/>
          </p:cNvGraphicFramePr>
          <p:nvPr>
            <p:extLst>
              <p:ext uri="{D42A27DB-BD31-4B8C-83A1-F6EECF244321}">
                <p14:modId xmlns:p14="http://schemas.microsoft.com/office/powerpoint/2010/main" val="3561529223"/>
              </p:ext>
            </p:extLst>
          </p:nvPr>
        </p:nvGraphicFramePr>
        <p:xfrm>
          <a:off x="7058024" y="2815431"/>
          <a:ext cx="4343401" cy="1990725"/>
        </p:xfrm>
        <a:graphic>
          <a:graphicData uri="http://schemas.openxmlformats.org/drawingml/2006/table">
            <a:tbl>
              <a:tblPr/>
              <a:tblGrid>
                <a:gridCol w="636779">
                  <a:extLst>
                    <a:ext uri="{9D8B030D-6E8A-4147-A177-3AD203B41FA5}">
                      <a16:colId xmlns:a16="http://schemas.microsoft.com/office/drawing/2014/main" val="2524824029"/>
                    </a:ext>
                  </a:extLst>
                </a:gridCol>
                <a:gridCol w="636779">
                  <a:extLst>
                    <a:ext uri="{9D8B030D-6E8A-4147-A177-3AD203B41FA5}">
                      <a16:colId xmlns:a16="http://schemas.microsoft.com/office/drawing/2014/main" val="2532007425"/>
                    </a:ext>
                  </a:extLst>
                </a:gridCol>
                <a:gridCol w="636779">
                  <a:extLst>
                    <a:ext uri="{9D8B030D-6E8A-4147-A177-3AD203B41FA5}">
                      <a16:colId xmlns:a16="http://schemas.microsoft.com/office/drawing/2014/main" val="3273872872"/>
                    </a:ext>
                  </a:extLst>
                </a:gridCol>
                <a:gridCol w="608266">
                  <a:extLst>
                    <a:ext uri="{9D8B030D-6E8A-4147-A177-3AD203B41FA5}">
                      <a16:colId xmlns:a16="http://schemas.microsoft.com/office/drawing/2014/main" val="2588908776"/>
                    </a:ext>
                  </a:extLst>
                </a:gridCol>
                <a:gridCol w="608266">
                  <a:extLst>
                    <a:ext uri="{9D8B030D-6E8A-4147-A177-3AD203B41FA5}">
                      <a16:colId xmlns:a16="http://schemas.microsoft.com/office/drawing/2014/main" val="3668888632"/>
                    </a:ext>
                  </a:extLst>
                </a:gridCol>
                <a:gridCol w="608266">
                  <a:extLst>
                    <a:ext uri="{9D8B030D-6E8A-4147-A177-3AD203B41FA5}">
                      <a16:colId xmlns:a16="http://schemas.microsoft.com/office/drawing/2014/main" val="3080569751"/>
                    </a:ext>
                  </a:extLst>
                </a:gridCol>
                <a:gridCol w="608266">
                  <a:extLst>
                    <a:ext uri="{9D8B030D-6E8A-4147-A177-3AD203B41FA5}">
                      <a16:colId xmlns:a16="http://schemas.microsoft.com/office/drawing/2014/main" val="3225349865"/>
                    </a:ext>
                  </a:extLst>
                </a:gridCol>
              </a:tblGrid>
              <a:tr h="333375">
                <a:tc>
                  <a:txBody>
                    <a:bodyPr/>
                    <a:lstStyle/>
                    <a:p>
                      <a:pPr algn="l" fontAlgn="b"/>
                      <a:r>
                        <a:rPr lang="en-US" sz="20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6">
                  <a:txBody>
                    <a:bodyPr/>
                    <a:lstStyle/>
                    <a:p>
                      <a:pPr algn="ctr" fontAlgn="b"/>
                      <a:r>
                        <a:rPr lang="en-US" sz="2000" b="1" i="0" u="sng" strike="noStrike">
                          <a:solidFill>
                            <a:srgbClr val="000000"/>
                          </a:solidFill>
                          <a:effectLst/>
                          <a:latin typeface="Aptos Narrow" panose="020B0004020202020204" pitchFamily="34" charset="0"/>
                        </a:rPr>
                        <a:t>Tenets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4129069"/>
                  </a:ext>
                </a:extLst>
              </a:tr>
              <a:tr h="99219">
                <a:tc>
                  <a:txBody>
                    <a:bodyPr/>
                    <a:lstStyle/>
                    <a:p>
                      <a:pPr algn="l" fontAlgn="b"/>
                      <a:r>
                        <a:rPr lang="en-US" sz="20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sng" strike="noStrike">
                          <a:solidFill>
                            <a:srgbClr val="000000"/>
                          </a:solidFill>
                          <a:effectLst/>
                          <a:latin typeface="Aptos Narrow" panose="020B00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180731"/>
                  </a:ext>
                </a:extLst>
              </a:tr>
              <a:tr h="333375">
                <a:tc>
                  <a:txBody>
                    <a:bodyPr/>
                    <a:lstStyle/>
                    <a:p>
                      <a:pPr algn="r" fontAlgn="b"/>
                      <a:r>
                        <a:rPr lang="en-US" sz="2000" b="0" i="0" u="none" strike="noStrike">
                          <a:solidFill>
                            <a:srgbClr val="000000"/>
                          </a:solidFill>
                          <a:effectLst/>
                          <a:latin typeface="Aptos Narrow" panose="020B0004020202020204" pitchFamily="34" charset="0"/>
                        </a:rPr>
                        <a:t>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763960"/>
                  </a:ext>
                </a:extLst>
              </a:tr>
              <a:tr h="333375">
                <a:tc>
                  <a:txBody>
                    <a:bodyPr/>
                    <a:lstStyle/>
                    <a:p>
                      <a:pPr algn="r" fontAlgn="b"/>
                      <a:r>
                        <a:rPr lang="en-US" sz="2000" b="0" i="0" u="none" strike="noStrike">
                          <a:solidFill>
                            <a:srgbClr val="000000"/>
                          </a:solidFill>
                          <a:effectLst/>
                          <a:latin typeface="Aptos Narrow" panose="020B0004020202020204" pitchFamily="34" charset="0"/>
                        </a:rPr>
                        <a:t>2022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677612"/>
                  </a:ext>
                </a:extLst>
              </a:tr>
              <a:tr h="333375">
                <a:tc>
                  <a:txBody>
                    <a:bodyPr/>
                    <a:lstStyle/>
                    <a:p>
                      <a:pPr algn="r" fontAlgn="b"/>
                      <a:r>
                        <a:rPr lang="en-US" sz="2000" b="0" i="0" u="none" strike="noStrike">
                          <a:solidFill>
                            <a:srgbClr val="000000"/>
                          </a:solidFill>
                          <a:effectLst/>
                          <a:latin typeface="Aptos Narrow" panose="020B0004020202020204" pitchFamily="34" charset="0"/>
                        </a:rPr>
                        <a:t>2023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276058"/>
                  </a:ext>
                </a:extLst>
              </a:tr>
              <a:tr h="342900">
                <a:tc>
                  <a:txBody>
                    <a:bodyPr/>
                    <a:lstStyle/>
                    <a:p>
                      <a:pPr algn="r" fontAlgn="b"/>
                      <a:r>
                        <a:rPr lang="en-US" sz="2000" b="0" i="0" u="none" strike="noStrike">
                          <a:solidFill>
                            <a:srgbClr val="000000"/>
                          </a:solidFill>
                          <a:effectLst/>
                          <a:latin typeface="Aptos Narrow" panose="020B00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Aptos Narrow" panose="020B00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9260427"/>
                  </a:ext>
                </a:extLst>
              </a:tr>
            </a:tbl>
          </a:graphicData>
        </a:graphic>
      </p:graphicFrame>
      <p:sp>
        <p:nvSpPr>
          <p:cNvPr id="11" name="TextBox 10">
            <a:extLst>
              <a:ext uri="{FF2B5EF4-FFF2-40B4-BE49-F238E27FC236}">
                <a16:creationId xmlns:a16="http://schemas.microsoft.com/office/drawing/2014/main" id="{8A7A6902-1544-8F3B-9469-92E7AA6B862E}"/>
              </a:ext>
            </a:extLst>
          </p:cNvPr>
          <p:cNvSpPr txBox="1"/>
          <p:nvPr/>
        </p:nvSpPr>
        <p:spPr>
          <a:xfrm>
            <a:off x="906933" y="419525"/>
            <a:ext cx="2978701" cy="461665"/>
          </a:xfrm>
          <a:prstGeom prst="rect">
            <a:avLst/>
          </a:prstGeom>
          <a:noFill/>
        </p:spPr>
        <p:txBody>
          <a:bodyPr wrap="none" rtlCol="0">
            <a:spAutoFit/>
          </a:bodyPr>
          <a:lstStyle/>
          <a:p>
            <a:r>
              <a:rPr lang="en-US" sz="2400" b="1" dirty="0">
                <a:solidFill>
                  <a:srgbClr val="FF0000"/>
                </a:solidFill>
              </a:rPr>
              <a:t>ICMA Ethics Activity</a:t>
            </a:r>
          </a:p>
        </p:txBody>
      </p:sp>
      <p:sp>
        <p:nvSpPr>
          <p:cNvPr id="12" name="TextBox 11">
            <a:extLst>
              <a:ext uri="{FF2B5EF4-FFF2-40B4-BE49-F238E27FC236}">
                <a16:creationId xmlns:a16="http://schemas.microsoft.com/office/drawing/2014/main" id="{411BB0D0-B7D2-BE94-EBF9-6CC18D1E8585}"/>
              </a:ext>
            </a:extLst>
          </p:cNvPr>
          <p:cNvSpPr txBox="1"/>
          <p:nvPr/>
        </p:nvSpPr>
        <p:spPr>
          <a:xfrm>
            <a:off x="7867650" y="2280444"/>
            <a:ext cx="3053656" cy="461665"/>
          </a:xfrm>
          <a:prstGeom prst="rect">
            <a:avLst/>
          </a:prstGeom>
          <a:noFill/>
        </p:spPr>
        <p:txBody>
          <a:bodyPr wrap="none" rtlCol="0">
            <a:spAutoFit/>
          </a:bodyPr>
          <a:lstStyle/>
          <a:p>
            <a:r>
              <a:rPr lang="en-US" sz="2400" b="1" dirty="0">
                <a:solidFill>
                  <a:srgbClr val="FF0000"/>
                </a:solidFill>
              </a:rPr>
              <a:t>Ethic Cases by Tenet</a:t>
            </a:r>
          </a:p>
        </p:txBody>
      </p:sp>
      <p:sp>
        <p:nvSpPr>
          <p:cNvPr id="13" name="TextBox 12">
            <a:extLst>
              <a:ext uri="{FF2B5EF4-FFF2-40B4-BE49-F238E27FC236}">
                <a16:creationId xmlns:a16="http://schemas.microsoft.com/office/drawing/2014/main" id="{99587086-5E7A-632B-64D6-200584DF15E4}"/>
              </a:ext>
            </a:extLst>
          </p:cNvPr>
          <p:cNvSpPr txBox="1"/>
          <p:nvPr/>
        </p:nvSpPr>
        <p:spPr>
          <a:xfrm>
            <a:off x="828675" y="5699126"/>
            <a:ext cx="8873904" cy="923330"/>
          </a:xfrm>
          <a:prstGeom prst="rect">
            <a:avLst/>
          </a:prstGeom>
          <a:noFill/>
        </p:spPr>
        <p:txBody>
          <a:bodyPr wrap="none" rtlCol="0">
            <a:spAutoFit/>
          </a:bodyPr>
          <a:lstStyle/>
          <a:p>
            <a:r>
              <a:rPr lang="en-US" dirty="0"/>
              <a:t>ICMA Ethics Annual Reports (by year):  </a:t>
            </a:r>
            <a:r>
              <a:rPr lang="en-US" dirty="0">
                <a:hlinkClick r:id="rId3"/>
              </a:rPr>
              <a:t>www.icma.org/page/enforcing-icma-code-ethics</a:t>
            </a:r>
            <a:r>
              <a:rPr lang="en-US" dirty="0"/>
              <a:t> </a:t>
            </a:r>
          </a:p>
          <a:p>
            <a:endParaRPr lang="en-US" dirty="0"/>
          </a:p>
          <a:p>
            <a:r>
              <a:rPr lang="en-US" dirty="0"/>
              <a:t>ICMA Homepage </a:t>
            </a:r>
            <a:r>
              <a:rPr lang="en-US" b="1" dirty="0">
                <a:solidFill>
                  <a:srgbClr val="FF0000"/>
                </a:solidFill>
              </a:rPr>
              <a:t>→</a:t>
            </a:r>
            <a:r>
              <a:rPr lang="en-US" dirty="0"/>
              <a:t> About ICMA </a:t>
            </a:r>
            <a:r>
              <a:rPr lang="en-US" b="1" dirty="0">
                <a:solidFill>
                  <a:srgbClr val="FF0000"/>
                </a:solidFill>
              </a:rPr>
              <a:t>→</a:t>
            </a:r>
            <a:r>
              <a:rPr lang="en-US" dirty="0"/>
              <a:t> Ethics </a:t>
            </a:r>
            <a:r>
              <a:rPr lang="en-US" b="1" dirty="0">
                <a:solidFill>
                  <a:srgbClr val="FF0000"/>
                </a:solidFill>
              </a:rPr>
              <a:t>→</a:t>
            </a:r>
            <a:r>
              <a:rPr lang="en-US" dirty="0"/>
              <a:t> Enforcing the ICMA Code of Ethics</a:t>
            </a:r>
          </a:p>
        </p:txBody>
      </p:sp>
      <p:pic>
        <p:nvPicPr>
          <p:cNvPr id="14" name="Picture 13">
            <a:extLst>
              <a:ext uri="{FF2B5EF4-FFF2-40B4-BE49-F238E27FC236}">
                <a16:creationId xmlns:a16="http://schemas.microsoft.com/office/drawing/2014/main" id="{3B64AA53-B9A0-37F0-604E-9773DB7E28B0}"/>
              </a:ext>
            </a:extLst>
          </p:cNvPr>
          <p:cNvPicPr>
            <a:picLocks noChangeAspect="1"/>
          </p:cNvPicPr>
          <p:nvPr/>
        </p:nvPicPr>
        <p:blipFill>
          <a:blip r:embed="rId4"/>
          <a:stretch>
            <a:fillRect/>
          </a:stretch>
        </p:blipFill>
        <p:spPr>
          <a:xfrm>
            <a:off x="10354691" y="199597"/>
            <a:ext cx="1729733" cy="402814"/>
          </a:xfrm>
          <a:prstGeom prst="rect">
            <a:avLst/>
          </a:prstGeom>
        </p:spPr>
      </p:pic>
      <p:sp>
        <p:nvSpPr>
          <p:cNvPr id="2" name="Rectangle 1">
            <a:extLst>
              <a:ext uri="{FF2B5EF4-FFF2-40B4-BE49-F238E27FC236}">
                <a16:creationId xmlns:a16="http://schemas.microsoft.com/office/drawing/2014/main" id="{233E426C-6796-CEE5-F492-5189F94883F4}"/>
              </a:ext>
            </a:extLst>
          </p:cNvPr>
          <p:cNvSpPr/>
          <p:nvPr/>
        </p:nvSpPr>
        <p:spPr>
          <a:xfrm>
            <a:off x="828675" y="5699126"/>
            <a:ext cx="8801100" cy="9233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8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DFCF8E-2AF2-A1B6-B342-7D620F224A18}"/>
              </a:ext>
            </a:extLst>
          </p:cNvPr>
          <p:cNvSpPr txBox="1"/>
          <p:nvPr/>
        </p:nvSpPr>
        <p:spPr>
          <a:xfrm>
            <a:off x="233082" y="199597"/>
            <a:ext cx="11851342" cy="3293209"/>
          </a:xfrm>
          <a:prstGeom prst="rect">
            <a:avLst/>
          </a:prstGeom>
          <a:noFill/>
        </p:spPr>
        <p:txBody>
          <a:bodyPr wrap="square">
            <a:spAutoFit/>
          </a:bodyPr>
          <a:lstStyle/>
          <a:p>
            <a:r>
              <a:rPr lang="en-US" sz="4400" b="1" dirty="0"/>
              <a:t>Tenet 1</a:t>
            </a:r>
          </a:p>
          <a:p>
            <a:endParaRPr lang="en-US" sz="4400" b="1" dirty="0"/>
          </a:p>
          <a:p>
            <a:r>
              <a:rPr lang="en-US" sz="4000" dirty="0"/>
              <a:t>We believe professional management is essential to effective, efficient, equitable, and democratic local government.</a:t>
            </a:r>
          </a:p>
        </p:txBody>
      </p:sp>
      <p:cxnSp>
        <p:nvCxnSpPr>
          <p:cNvPr id="7" name="Straight Connector 6">
            <a:extLst>
              <a:ext uri="{FF2B5EF4-FFF2-40B4-BE49-F238E27FC236}">
                <a16:creationId xmlns:a16="http://schemas.microsoft.com/office/drawing/2014/main" id="{876C1CD8-5C09-85EA-DB4E-07DA25458D89}"/>
              </a:ext>
            </a:extLst>
          </p:cNvPr>
          <p:cNvCxnSpPr/>
          <p:nvPr/>
        </p:nvCxnSpPr>
        <p:spPr>
          <a:xfrm>
            <a:off x="367553" y="2716306"/>
            <a:ext cx="982531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E80B6A8-81EF-B2BE-0322-3817D8641B44}"/>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1762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156C47-7F36-2317-8F50-A304CA2B257B}"/>
              </a:ext>
            </a:extLst>
          </p:cNvPr>
          <p:cNvSpPr txBox="1"/>
          <p:nvPr/>
        </p:nvSpPr>
        <p:spPr>
          <a:xfrm>
            <a:off x="206188" y="62770"/>
            <a:ext cx="11779624" cy="3293209"/>
          </a:xfrm>
          <a:prstGeom prst="rect">
            <a:avLst/>
          </a:prstGeom>
          <a:noFill/>
        </p:spPr>
        <p:txBody>
          <a:bodyPr wrap="square">
            <a:spAutoFit/>
          </a:bodyPr>
          <a:lstStyle/>
          <a:p>
            <a:r>
              <a:rPr lang="en-US" sz="4400" b="1" dirty="0"/>
              <a:t>Tenet 2</a:t>
            </a:r>
          </a:p>
          <a:p>
            <a:endParaRPr lang="en-US" sz="4400" b="1" dirty="0"/>
          </a:p>
          <a:p>
            <a:r>
              <a:rPr lang="en-US" sz="4000" dirty="0"/>
              <a:t>Affirm the dignity and worth of local government services and maintain a deep sense of social responsibility as a trusted public servant.</a:t>
            </a:r>
          </a:p>
        </p:txBody>
      </p:sp>
      <p:sp>
        <p:nvSpPr>
          <p:cNvPr id="5" name="TextBox 4">
            <a:extLst>
              <a:ext uri="{FF2B5EF4-FFF2-40B4-BE49-F238E27FC236}">
                <a16:creationId xmlns:a16="http://schemas.microsoft.com/office/drawing/2014/main" id="{5955A1C7-24B2-ECA8-4239-2CAE75749302}"/>
              </a:ext>
            </a:extLst>
          </p:cNvPr>
          <p:cNvSpPr txBox="1"/>
          <p:nvPr/>
        </p:nvSpPr>
        <p:spPr>
          <a:xfrm>
            <a:off x="206188" y="3806442"/>
            <a:ext cx="11681012" cy="2308324"/>
          </a:xfrm>
          <a:prstGeom prst="rect">
            <a:avLst/>
          </a:prstGeom>
          <a:noFill/>
        </p:spPr>
        <p:txBody>
          <a:bodyPr wrap="square">
            <a:spAutoFit/>
          </a:bodyPr>
          <a:lstStyle/>
          <a:p>
            <a:r>
              <a:rPr lang="en-US" sz="2400" dirty="0">
                <a:solidFill>
                  <a:srgbClr val="FF0000"/>
                </a:solidFill>
              </a:rPr>
              <a:t>GUIDELINE</a:t>
            </a:r>
          </a:p>
          <a:p>
            <a:endParaRPr lang="en-US" sz="2400" dirty="0">
              <a:solidFill>
                <a:srgbClr val="FF0000"/>
              </a:solidFill>
            </a:endParaRPr>
          </a:p>
          <a:p>
            <a:r>
              <a:rPr lang="en-US" sz="2400" b="1" u="sng" dirty="0"/>
              <a:t>Advice to Officials of Other Local Governments</a:t>
            </a:r>
            <a:r>
              <a:rPr lang="en-US" sz="2400" u="sng" dirty="0"/>
              <a:t>:</a:t>
            </a:r>
            <a:r>
              <a:rPr lang="en-US" sz="2400" dirty="0"/>
              <a:t> When members advise and respond to inquiries from elected or appointed officials of other local governments, they should inform the administrators of those communities in order to uphold local government professionalism.</a:t>
            </a:r>
          </a:p>
        </p:txBody>
      </p:sp>
      <p:cxnSp>
        <p:nvCxnSpPr>
          <p:cNvPr id="7" name="Straight Connector 6">
            <a:extLst>
              <a:ext uri="{FF2B5EF4-FFF2-40B4-BE49-F238E27FC236}">
                <a16:creationId xmlns:a16="http://schemas.microsoft.com/office/drawing/2014/main" id="{C9ED2631-61AE-E3C1-4AED-DACA69C879BE}"/>
              </a:ext>
            </a:extLst>
          </p:cNvPr>
          <p:cNvCxnSpPr/>
          <p:nvPr/>
        </p:nvCxnSpPr>
        <p:spPr>
          <a:xfrm>
            <a:off x="295835" y="5629835"/>
            <a:ext cx="623943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29625EC-D7DE-F70C-23FB-F6762604509D}"/>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7716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151BB-24BD-9EEA-D340-C885D1839C1A}"/>
              </a:ext>
            </a:extLst>
          </p:cNvPr>
          <p:cNvSpPr txBox="1"/>
          <p:nvPr/>
        </p:nvSpPr>
        <p:spPr>
          <a:xfrm>
            <a:off x="0" y="117465"/>
            <a:ext cx="12192000" cy="5139869"/>
          </a:xfrm>
          <a:prstGeom prst="rect">
            <a:avLst/>
          </a:prstGeom>
          <a:noFill/>
        </p:spPr>
        <p:txBody>
          <a:bodyPr wrap="square">
            <a:spAutoFit/>
          </a:bodyPr>
          <a:lstStyle/>
          <a:p>
            <a:r>
              <a:rPr lang="en-US" sz="4400" b="1" dirty="0"/>
              <a:t>Tenet 3</a:t>
            </a:r>
          </a:p>
          <a:p>
            <a:endParaRPr lang="en-US" sz="4400" b="1" dirty="0"/>
          </a:p>
          <a:p>
            <a:r>
              <a:rPr lang="en-US" sz="4000" dirty="0"/>
              <a:t>Demonstrate by word and action the highest standards of ethical conduct and integrity in all public, professional, and personal relationships in order that the member may merit the trust and respect of the elected and appointed officials, employees, and the public.</a:t>
            </a:r>
          </a:p>
        </p:txBody>
      </p:sp>
      <p:cxnSp>
        <p:nvCxnSpPr>
          <p:cNvPr id="5" name="Straight Connector 4">
            <a:extLst>
              <a:ext uri="{FF2B5EF4-FFF2-40B4-BE49-F238E27FC236}">
                <a16:creationId xmlns:a16="http://schemas.microsoft.com/office/drawing/2014/main" id="{E59DEEBF-2F72-CA84-1D77-0946D0FF020B}"/>
              </a:ext>
            </a:extLst>
          </p:cNvPr>
          <p:cNvCxnSpPr/>
          <p:nvPr/>
        </p:nvCxnSpPr>
        <p:spPr>
          <a:xfrm>
            <a:off x="2889504" y="3831336"/>
            <a:ext cx="82387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DCF5D0A-4F88-CA99-6B1A-62B9F33A4DFD}"/>
              </a:ext>
            </a:extLst>
          </p:cNvPr>
          <p:cNvCxnSpPr>
            <a:cxnSpLocks/>
          </p:cNvCxnSpPr>
          <p:nvPr/>
        </p:nvCxnSpPr>
        <p:spPr>
          <a:xfrm>
            <a:off x="115824" y="4477512"/>
            <a:ext cx="113172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02AAE48-B257-A69E-9E36-CED224F9CF03}"/>
              </a:ext>
            </a:extLst>
          </p:cNvPr>
          <p:cNvCxnSpPr>
            <a:cxnSpLocks/>
          </p:cNvCxnSpPr>
          <p:nvPr/>
        </p:nvCxnSpPr>
        <p:spPr>
          <a:xfrm>
            <a:off x="115824" y="5050536"/>
            <a:ext cx="13380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57B0EEFC-2FE3-50EF-F3DE-F38E718DBAF4}"/>
              </a:ext>
            </a:extLst>
          </p:cNvPr>
          <p:cNvPicPr>
            <a:picLocks noChangeAspect="1"/>
          </p:cNvPicPr>
          <p:nvPr/>
        </p:nvPicPr>
        <p:blipFill>
          <a:blip r:embed="rId3"/>
          <a:stretch>
            <a:fillRect/>
          </a:stretch>
        </p:blipFill>
        <p:spPr>
          <a:xfrm>
            <a:off x="10354691" y="199597"/>
            <a:ext cx="1729733" cy="402814"/>
          </a:xfrm>
          <a:prstGeom prst="rect">
            <a:avLst/>
          </a:prstGeom>
        </p:spPr>
      </p:pic>
      <p:sp>
        <p:nvSpPr>
          <p:cNvPr id="11" name="Star: 5 Points 10">
            <a:extLst>
              <a:ext uri="{FF2B5EF4-FFF2-40B4-BE49-F238E27FC236}">
                <a16:creationId xmlns:a16="http://schemas.microsoft.com/office/drawing/2014/main" id="{6B740D33-1998-7A18-7320-EA27281C3BF8}"/>
              </a:ext>
            </a:extLst>
          </p:cNvPr>
          <p:cNvSpPr/>
          <p:nvPr/>
        </p:nvSpPr>
        <p:spPr>
          <a:xfrm>
            <a:off x="2190750" y="199597"/>
            <a:ext cx="419100" cy="402814"/>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2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FF895C-ABF8-E9D7-27D7-68668ED4ECB9}"/>
              </a:ext>
            </a:extLst>
          </p:cNvPr>
          <p:cNvSpPr txBox="1"/>
          <p:nvPr/>
        </p:nvSpPr>
        <p:spPr>
          <a:xfrm>
            <a:off x="3397623" y="0"/>
            <a:ext cx="6096000" cy="769441"/>
          </a:xfrm>
          <a:prstGeom prst="rect">
            <a:avLst/>
          </a:prstGeom>
          <a:noFill/>
        </p:spPr>
        <p:txBody>
          <a:bodyPr wrap="square">
            <a:spAutoFit/>
          </a:bodyPr>
          <a:lstStyle/>
          <a:p>
            <a:r>
              <a:rPr lang="en-US" sz="4400" b="1" dirty="0"/>
              <a:t>Tenet 3 </a:t>
            </a:r>
            <a:r>
              <a:rPr lang="en-US" sz="4400" b="1" dirty="0">
                <a:solidFill>
                  <a:srgbClr val="FF0000"/>
                </a:solidFill>
              </a:rPr>
              <a:t>Guidelines</a:t>
            </a:r>
          </a:p>
        </p:txBody>
      </p:sp>
      <p:sp>
        <p:nvSpPr>
          <p:cNvPr id="5" name="TextBox 4">
            <a:extLst>
              <a:ext uri="{FF2B5EF4-FFF2-40B4-BE49-F238E27FC236}">
                <a16:creationId xmlns:a16="http://schemas.microsoft.com/office/drawing/2014/main" id="{6AA1B80D-B006-F64D-21A4-EB8476E73529}"/>
              </a:ext>
            </a:extLst>
          </p:cNvPr>
          <p:cNvSpPr txBox="1"/>
          <p:nvPr/>
        </p:nvSpPr>
        <p:spPr>
          <a:xfrm>
            <a:off x="233082" y="946248"/>
            <a:ext cx="11725835" cy="1077218"/>
          </a:xfrm>
          <a:prstGeom prst="rect">
            <a:avLst/>
          </a:prstGeom>
          <a:noFill/>
        </p:spPr>
        <p:txBody>
          <a:bodyPr wrap="square">
            <a:spAutoFit/>
          </a:bodyPr>
          <a:lstStyle/>
          <a:p>
            <a:r>
              <a:rPr lang="en-US" sz="2400" b="1" u="sng" dirty="0"/>
              <a:t>Public Confidence</a:t>
            </a:r>
            <a:r>
              <a:rPr lang="en-US" sz="2400" u="sng" dirty="0"/>
              <a:t>:</a:t>
            </a:r>
            <a:r>
              <a:rPr lang="en-US" sz="2400" dirty="0"/>
              <a:t> </a:t>
            </a:r>
            <a:r>
              <a:rPr lang="en-US" sz="2000" dirty="0"/>
              <a:t>Members should conduct themselves so as to maintain public confidence in their position and profession, the integrity of their local government, and in their responsibility to uphold the public trust.</a:t>
            </a:r>
          </a:p>
        </p:txBody>
      </p:sp>
      <p:sp>
        <p:nvSpPr>
          <p:cNvPr id="7" name="TextBox 6">
            <a:extLst>
              <a:ext uri="{FF2B5EF4-FFF2-40B4-BE49-F238E27FC236}">
                <a16:creationId xmlns:a16="http://schemas.microsoft.com/office/drawing/2014/main" id="{1987740E-0C68-1249-E220-EB2EB2078475}"/>
              </a:ext>
            </a:extLst>
          </p:cNvPr>
          <p:cNvSpPr txBox="1"/>
          <p:nvPr/>
        </p:nvSpPr>
        <p:spPr>
          <a:xfrm>
            <a:off x="170329" y="2323384"/>
            <a:ext cx="11519647" cy="4154984"/>
          </a:xfrm>
          <a:prstGeom prst="rect">
            <a:avLst/>
          </a:prstGeom>
          <a:noFill/>
        </p:spPr>
        <p:txBody>
          <a:bodyPr wrap="square">
            <a:spAutoFit/>
          </a:bodyPr>
          <a:lstStyle/>
          <a:p>
            <a:r>
              <a:rPr lang="en-US" sz="2400" b="1" u="sng" dirty="0"/>
              <a:t>Length of Service</a:t>
            </a:r>
            <a:r>
              <a:rPr lang="en-US" sz="2400" u="sng" dirty="0"/>
              <a:t>:</a:t>
            </a:r>
            <a:r>
              <a:rPr lang="en-US" sz="2400" dirty="0"/>
              <a:t> </a:t>
            </a:r>
            <a:r>
              <a:rPr lang="en-US" sz="2000" dirty="0"/>
              <a:t>For chief administrative/executive officers appointed by a governing body or elected official, a minimum of two years is considered necessary to render a professional service to the local government. In limited circumstances, it may be in the best interests of the local government and the member to separate before serving two years. </a:t>
            </a:r>
          </a:p>
          <a:p>
            <a:endParaRPr lang="en-US" sz="2000" dirty="0"/>
          </a:p>
          <a:p>
            <a:r>
              <a:rPr lang="en-US" sz="2000" dirty="0"/>
              <a:t>Some examples include refusal of the appointing authority to honor commitments concerning conditions of employment, a vote of no confidence in the member, or significant personal issues. It is the responsibility of an applicant for a position to understand conditions of employment, including expectations of service. </a:t>
            </a:r>
          </a:p>
          <a:p>
            <a:endParaRPr lang="en-US" sz="2000" dirty="0"/>
          </a:p>
          <a:p>
            <a:r>
              <a:rPr lang="en-US" sz="2000" dirty="0"/>
              <a:t>Not understanding the terms of employment prior to accepting does not justify premature separation. For all members a short tenure should be the exception rather than a recurring experience, and members are expected to honor all conditions of employment with the organization.</a:t>
            </a:r>
          </a:p>
        </p:txBody>
      </p:sp>
      <p:cxnSp>
        <p:nvCxnSpPr>
          <p:cNvPr id="9" name="Straight Connector 8">
            <a:extLst>
              <a:ext uri="{FF2B5EF4-FFF2-40B4-BE49-F238E27FC236}">
                <a16:creationId xmlns:a16="http://schemas.microsoft.com/office/drawing/2014/main" id="{F53340B1-3AF4-2734-F7D5-7B0B43E7B82E}"/>
              </a:ext>
            </a:extLst>
          </p:cNvPr>
          <p:cNvCxnSpPr/>
          <p:nvPr/>
        </p:nvCxnSpPr>
        <p:spPr>
          <a:xfrm>
            <a:off x="2196353" y="2994212"/>
            <a:ext cx="24204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4DC039A-EDCA-6A4B-C959-E39E5A57C951}"/>
              </a:ext>
            </a:extLst>
          </p:cNvPr>
          <p:cNvCxnSpPr>
            <a:cxnSpLocks/>
          </p:cNvCxnSpPr>
          <p:nvPr/>
        </p:nvCxnSpPr>
        <p:spPr>
          <a:xfrm>
            <a:off x="7144870" y="5773270"/>
            <a:ext cx="407894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DE70190-5FA5-D006-0104-029ACE2724D9}"/>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98037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64C04-5AF6-D6FC-7F75-591BE02B8CE1}"/>
              </a:ext>
            </a:extLst>
          </p:cNvPr>
          <p:cNvSpPr txBox="1"/>
          <p:nvPr/>
        </p:nvSpPr>
        <p:spPr>
          <a:xfrm>
            <a:off x="3397623" y="0"/>
            <a:ext cx="6096000" cy="769441"/>
          </a:xfrm>
          <a:prstGeom prst="rect">
            <a:avLst/>
          </a:prstGeom>
          <a:noFill/>
        </p:spPr>
        <p:txBody>
          <a:bodyPr wrap="square">
            <a:spAutoFit/>
          </a:bodyPr>
          <a:lstStyle/>
          <a:p>
            <a:r>
              <a:rPr lang="en-US" sz="4400" b="1" dirty="0"/>
              <a:t>Tenet 3 </a:t>
            </a:r>
            <a:r>
              <a:rPr lang="en-US" sz="4400" b="1" dirty="0">
                <a:solidFill>
                  <a:srgbClr val="FF0000"/>
                </a:solidFill>
              </a:rPr>
              <a:t>Guidelines</a:t>
            </a:r>
          </a:p>
        </p:txBody>
      </p:sp>
      <p:sp>
        <p:nvSpPr>
          <p:cNvPr id="4" name="TextBox 3">
            <a:extLst>
              <a:ext uri="{FF2B5EF4-FFF2-40B4-BE49-F238E27FC236}">
                <a16:creationId xmlns:a16="http://schemas.microsoft.com/office/drawing/2014/main" id="{85CEFCB1-32B1-D0B0-732C-F17C1BC02ACF}"/>
              </a:ext>
            </a:extLst>
          </p:cNvPr>
          <p:cNvSpPr txBox="1"/>
          <p:nvPr/>
        </p:nvSpPr>
        <p:spPr>
          <a:xfrm>
            <a:off x="134470" y="1252861"/>
            <a:ext cx="12192000" cy="1692771"/>
          </a:xfrm>
          <a:prstGeom prst="rect">
            <a:avLst/>
          </a:prstGeom>
          <a:noFill/>
        </p:spPr>
        <p:txBody>
          <a:bodyPr wrap="square">
            <a:spAutoFit/>
          </a:bodyPr>
          <a:lstStyle/>
          <a:p>
            <a:r>
              <a:rPr lang="en-US" sz="2400" b="1" u="sng" dirty="0"/>
              <a:t>Appointment Commitment:</a:t>
            </a:r>
            <a:r>
              <a:rPr lang="en-US" sz="2400" b="1" dirty="0"/>
              <a:t> </a:t>
            </a:r>
            <a:r>
              <a:rPr lang="en-US" sz="2000" dirty="0"/>
              <a:t>Members who accept an appointment to a position should report to that position. This does not preclude the possibility of a member considering several offers or seeking several positions at the same time. However, once a member has accepted a formal offer of employment, that commitment is considered binding unless the employer makes fundamental changes in the negotiated terms of employment.</a:t>
            </a:r>
          </a:p>
        </p:txBody>
      </p:sp>
      <p:sp>
        <p:nvSpPr>
          <p:cNvPr id="6" name="TextBox 5">
            <a:extLst>
              <a:ext uri="{FF2B5EF4-FFF2-40B4-BE49-F238E27FC236}">
                <a16:creationId xmlns:a16="http://schemas.microsoft.com/office/drawing/2014/main" id="{4D49FCFF-8A61-80C7-E1BB-1C6DD0E22BD7}"/>
              </a:ext>
            </a:extLst>
          </p:cNvPr>
          <p:cNvSpPr txBox="1"/>
          <p:nvPr/>
        </p:nvSpPr>
        <p:spPr>
          <a:xfrm>
            <a:off x="134470" y="3873677"/>
            <a:ext cx="11976847" cy="1077218"/>
          </a:xfrm>
          <a:prstGeom prst="rect">
            <a:avLst/>
          </a:prstGeom>
          <a:noFill/>
        </p:spPr>
        <p:txBody>
          <a:bodyPr wrap="square">
            <a:spAutoFit/>
          </a:bodyPr>
          <a:lstStyle/>
          <a:p>
            <a:r>
              <a:rPr lang="en-US" sz="2400" b="1" u="sng" dirty="0"/>
              <a:t>Credentials:</a:t>
            </a:r>
            <a:r>
              <a:rPr lang="en-US" sz="2400" b="1" dirty="0"/>
              <a:t> </a:t>
            </a:r>
            <a:r>
              <a:rPr lang="en-US" sz="2000" dirty="0"/>
              <a:t>A member’s resume for employment or application for ICMA’s Voluntary Credentialing Program shall completely and accurately reflect the member’s education, work experience, and personal history. Omissions and inaccuracies must be avoided. </a:t>
            </a:r>
          </a:p>
        </p:txBody>
      </p:sp>
      <p:cxnSp>
        <p:nvCxnSpPr>
          <p:cNvPr id="8" name="Straight Connector 7">
            <a:extLst>
              <a:ext uri="{FF2B5EF4-FFF2-40B4-BE49-F238E27FC236}">
                <a16:creationId xmlns:a16="http://schemas.microsoft.com/office/drawing/2014/main" id="{641EEB84-E129-05CE-D207-49A72CD54DDB}"/>
              </a:ext>
            </a:extLst>
          </p:cNvPr>
          <p:cNvCxnSpPr/>
          <p:nvPr/>
        </p:nvCxnSpPr>
        <p:spPr>
          <a:xfrm>
            <a:off x="4312024" y="2214282"/>
            <a:ext cx="47423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3CEF31F-5CE7-0E0C-A51E-31FEFFC6018E}"/>
              </a:ext>
            </a:extLst>
          </p:cNvPr>
          <p:cNvCxnSpPr/>
          <p:nvPr/>
        </p:nvCxnSpPr>
        <p:spPr>
          <a:xfrm>
            <a:off x="206188" y="2519082"/>
            <a:ext cx="381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FC92472-F295-EC5D-79BE-51FA03C6BBFF}"/>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7600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A68EB2-256D-039C-7583-7A27AE3C4D75}"/>
              </a:ext>
            </a:extLst>
          </p:cNvPr>
          <p:cNvSpPr txBox="1"/>
          <p:nvPr/>
        </p:nvSpPr>
        <p:spPr>
          <a:xfrm>
            <a:off x="3397623" y="0"/>
            <a:ext cx="6096000" cy="769441"/>
          </a:xfrm>
          <a:prstGeom prst="rect">
            <a:avLst/>
          </a:prstGeom>
          <a:noFill/>
        </p:spPr>
        <p:txBody>
          <a:bodyPr wrap="square">
            <a:spAutoFit/>
          </a:bodyPr>
          <a:lstStyle/>
          <a:p>
            <a:r>
              <a:rPr lang="en-US" sz="4400" b="1" dirty="0"/>
              <a:t>Tenet 3 </a:t>
            </a:r>
            <a:r>
              <a:rPr lang="en-US" sz="4400" b="1" dirty="0">
                <a:solidFill>
                  <a:srgbClr val="FF0000"/>
                </a:solidFill>
              </a:rPr>
              <a:t>Guidelines</a:t>
            </a:r>
          </a:p>
        </p:txBody>
      </p:sp>
      <p:sp>
        <p:nvSpPr>
          <p:cNvPr id="4" name="TextBox 3">
            <a:extLst>
              <a:ext uri="{FF2B5EF4-FFF2-40B4-BE49-F238E27FC236}">
                <a16:creationId xmlns:a16="http://schemas.microsoft.com/office/drawing/2014/main" id="{FB41A2AD-5905-50A8-9D4E-67DB2E55A1EA}"/>
              </a:ext>
            </a:extLst>
          </p:cNvPr>
          <p:cNvSpPr txBox="1"/>
          <p:nvPr/>
        </p:nvSpPr>
        <p:spPr>
          <a:xfrm>
            <a:off x="147917" y="1346137"/>
            <a:ext cx="11896165" cy="3908762"/>
          </a:xfrm>
          <a:prstGeom prst="rect">
            <a:avLst/>
          </a:prstGeom>
          <a:noFill/>
        </p:spPr>
        <p:txBody>
          <a:bodyPr wrap="square">
            <a:spAutoFit/>
          </a:bodyPr>
          <a:lstStyle/>
          <a:p>
            <a:r>
              <a:rPr lang="en-US" sz="2400" b="1" u="sng" dirty="0"/>
              <a:t>Professional Respect:</a:t>
            </a:r>
            <a:r>
              <a:rPr lang="en-US" sz="2400" b="1" dirty="0"/>
              <a:t> </a:t>
            </a:r>
            <a:r>
              <a:rPr lang="en-US" sz="2000" dirty="0"/>
              <a:t>Members seeking a position should show professional respect for persons formerly holding the position, successors holding the position, or for others who might be applying for the same position. Professional respect does not preclude honest differences of opinion; it does preclude attacking a person's motives or integrity. </a:t>
            </a:r>
          </a:p>
          <a:p>
            <a:endParaRPr lang="en-US" dirty="0"/>
          </a:p>
          <a:p>
            <a:r>
              <a:rPr lang="en-US" sz="2400" b="1" u="sng" dirty="0"/>
              <a:t>Reporting Ethics Violations:</a:t>
            </a:r>
            <a:r>
              <a:rPr lang="en-US" sz="2400" b="1" dirty="0"/>
              <a:t> </a:t>
            </a:r>
            <a:r>
              <a:rPr lang="en-US" sz="2000" dirty="0"/>
              <a:t>When becoming aware of a possible violation of the ICMA Code of Ethics, members are encouraged to report possible violations to ICMA. In reporting the possible violation, members may choose to go on record as the complainant or report the matter on a confidential basis. </a:t>
            </a:r>
          </a:p>
          <a:p>
            <a:endParaRPr lang="en-US" dirty="0"/>
          </a:p>
          <a:p>
            <a:r>
              <a:rPr lang="en-US" sz="2400" b="1" u="sng" dirty="0"/>
              <a:t>Confidentiality:</a:t>
            </a:r>
            <a:r>
              <a:rPr lang="en-US" sz="2400" b="1" dirty="0"/>
              <a:t> </a:t>
            </a:r>
            <a:r>
              <a:rPr lang="en-US" sz="2000" dirty="0"/>
              <a:t>Members shall not discuss or divulge information with anyone about pending or completed ethics cases, except as specifically authorized by the Rules of Procedure for Enforcement of the Code of Ethics.</a:t>
            </a:r>
          </a:p>
        </p:txBody>
      </p:sp>
      <p:cxnSp>
        <p:nvCxnSpPr>
          <p:cNvPr id="6" name="Straight Connector 5">
            <a:extLst>
              <a:ext uri="{FF2B5EF4-FFF2-40B4-BE49-F238E27FC236}">
                <a16:creationId xmlns:a16="http://schemas.microsoft.com/office/drawing/2014/main" id="{6CDCCAB7-CF5B-9769-8EF8-6C6087C1A6C4}"/>
              </a:ext>
            </a:extLst>
          </p:cNvPr>
          <p:cNvCxnSpPr/>
          <p:nvPr/>
        </p:nvCxnSpPr>
        <p:spPr>
          <a:xfrm>
            <a:off x="1918447" y="2321859"/>
            <a:ext cx="94846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B0F75B4-F8DB-DEE1-A8C8-C21BE4DC6A30}"/>
              </a:ext>
            </a:extLst>
          </p:cNvPr>
          <p:cNvCxnSpPr/>
          <p:nvPr/>
        </p:nvCxnSpPr>
        <p:spPr>
          <a:xfrm>
            <a:off x="251012" y="2626659"/>
            <a:ext cx="436581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9EF411-EB54-7CC7-7CBD-49B51C68DFC8}"/>
              </a:ext>
            </a:extLst>
          </p:cNvPr>
          <p:cNvCxnSpPr/>
          <p:nvPr/>
        </p:nvCxnSpPr>
        <p:spPr>
          <a:xfrm>
            <a:off x="1048871" y="3567953"/>
            <a:ext cx="28059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F0E5AED-B4E0-359F-9142-CED2B2E06E27}"/>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92083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A52B1-B668-B9EB-77FA-52570B33D98F}"/>
              </a:ext>
            </a:extLst>
          </p:cNvPr>
          <p:cNvSpPr txBox="1"/>
          <p:nvPr/>
        </p:nvSpPr>
        <p:spPr>
          <a:xfrm>
            <a:off x="3397623" y="0"/>
            <a:ext cx="6096000" cy="769441"/>
          </a:xfrm>
          <a:prstGeom prst="rect">
            <a:avLst/>
          </a:prstGeom>
          <a:noFill/>
        </p:spPr>
        <p:txBody>
          <a:bodyPr wrap="square">
            <a:spAutoFit/>
          </a:bodyPr>
          <a:lstStyle/>
          <a:p>
            <a:r>
              <a:rPr lang="en-US" sz="4400" b="1" dirty="0"/>
              <a:t>Tenet 3 </a:t>
            </a:r>
            <a:r>
              <a:rPr lang="en-US" sz="4400" b="1" dirty="0">
                <a:solidFill>
                  <a:srgbClr val="FF0000"/>
                </a:solidFill>
              </a:rPr>
              <a:t>Guidelines</a:t>
            </a:r>
          </a:p>
        </p:txBody>
      </p:sp>
      <p:sp>
        <p:nvSpPr>
          <p:cNvPr id="4" name="TextBox 3">
            <a:extLst>
              <a:ext uri="{FF2B5EF4-FFF2-40B4-BE49-F238E27FC236}">
                <a16:creationId xmlns:a16="http://schemas.microsoft.com/office/drawing/2014/main" id="{6B5FA75F-ED76-2391-DE14-947671B8B8F1}"/>
              </a:ext>
            </a:extLst>
          </p:cNvPr>
          <p:cNvSpPr txBox="1"/>
          <p:nvPr/>
        </p:nvSpPr>
        <p:spPr>
          <a:xfrm>
            <a:off x="215154" y="919860"/>
            <a:ext cx="11806518" cy="4862870"/>
          </a:xfrm>
          <a:prstGeom prst="rect">
            <a:avLst/>
          </a:prstGeom>
          <a:noFill/>
        </p:spPr>
        <p:txBody>
          <a:bodyPr wrap="square">
            <a:spAutoFit/>
          </a:bodyPr>
          <a:lstStyle/>
          <a:p>
            <a:r>
              <a:rPr lang="en-US" sz="2400" b="1" u="sng" dirty="0"/>
              <a:t>Seeking Employment:</a:t>
            </a:r>
            <a:r>
              <a:rPr lang="en-US" dirty="0"/>
              <a:t> </a:t>
            </a:r>
            <a:r>
              <a:rPr lang="en-US" sz="2000" dirty="0"/>
              <a:t>Members should not seek employment for a position that has an incumbent who has not announced his or her separation or been officially informed by the appointive entity that his or her services are to be terminated. Members should not initiate contact with representatives of the appointive entity. Members contacted by representatives of the appointive entity body regarding prospective interest in the position should decline to have a conversation until the incumbent's separation from employment is publicly known. </a:t>
            </a:r>
          </a:p>
          <a:p>
            <a:endParaRPr lang="en-US" dirty="0"/>
          </a:p>
          <a:p>
            <a:r>
              <a:rPr lang="en-US" sz="2400" b="1" u="sng" dirty="0"/>
              <a:t>Relationships in the Workplace:</a:t>
            </a:r>
            <a:r>
              <a:rPr lang="en-US" sz="2400" dirty="0"/>
              <a:t> </a:t>
            </a:r>
            <a:r>
              <a:rPr lang="en-US" sz="2000" dirty="0"/>
              <a:t>Members should not engage in an intimate or romantic relationship with any elected official or board appointee, employee they report to, one they appoint and/or supervise, either directly or indirectly, within the organization. </a:t>
            </a:r>
            <a:r>
              <a:rPr lang="en-US" sz="2000" i="1" dirty="0"/>
              <a:t>This guideline does not restrict personal friendships, professional mentoring, or social interactions with employees, elected officials and Board appointees</a:t>
            </a:r>
            <a:r>
              <a:rPr lang="en-US" sz="2000" dirty="0"/>
              <a:t>.</a:t>
            </a:r>
          </a:p>
          <a:p>
            <a:endParaRPr lang="en-US" sz="2000" dirty="0"/>
          </a:p>
          <a:p>
            <a:r>
              <a:rPr lang="en-US" sz="2400" b="1" u="sng" dirty="0"/>
              <a:t>Influence: </a:t>
            </a:r>
            <a:r>
              <a:rPr lang="en-US" sz="2000" dirty="0"/>
              <a:t>Members should conduct their professional and personal affairs in a manner that demonstrates that they cannot be improperly influenced in the performance of their official duties.</a:t>
            </a:r>
          </a:p>
        </p:txBody>
      </p:sp>
      <p:cxnSp>
        <p:nvCxnSpPr>
          <p:cNvPr id="6" name="Straight Connector 5">
            <a:extLst>
              <a:ext uri="{FF2B5EF4-FFF2-40B4-BE49-F238E27FC236}">
                <a16:creationId xmlns:a16="http://schemas.microsoft.com/office/drawing/2014/main" id="{E24DE4CD-A7FF-9ED7-76B1-A5C2F8636C48}"/>
              </a:ext>
            </a:extLst>
          </p:cNvPr>
          <p:cNvCxnSpPr>
            <a:cxnSpLocks/>
          </p:cNvCxnSpPr>
          <p:nvPr/>
        </p:nvCxnSpPr>
        <p:spPr>
          <a:xfrm>
            <a:off x="10282518" y="1272988"/>
            <a:ext cx="13856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FC7661D-02EF-B4EC-2B46-DB441096B843}"/>
              </a:ext>
            </a:extLst>
          </p:cNvPr>
          <p:cNvCxnSpPr/>
          <p:nvPr/>
        </p:nvCxnSpPr>
        <p:spPr>
          <a:xfrm>
            <a:off x="372035" y="1592356"/>
            <a:ext cx="114479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CDF17CC-87D4-FEA2-AB8A-DD948FDCA95A}"/>
              </a:ext>
            </a:extLst>
          </p:cNvPr>
          <p:cNvCxnSpPr>
            <a:cxnSpLocks/>
          </p:cNvCxnSpPr>
          <p:nvPr/>
        </p:nvCxnSpPr>
        <p:spPr>
          <a:xfrm>
            <a:off x="372035" y="1900518"/>
            <a:ext cx="34872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91BE126-DC7B-F311-42BE-A87C13490B18}"/>
              </a:ext>
            </a:extLst>
          </p:cNvPr>
          <p:cNvCxnSpPr/>
          <p:nvPr/>
        </p:nvCxnSpPr>
        <p:spPr>
          <a:xfrm>
            <a:off x="6687670" y="3448050"/>
            <a:ext cx="3406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EF9CDCA-98BF-9935-C7D6-39BE3FD56DD3}"/>
              </a:ext>
            </a:extLst>
          </p:cNvPr>
          <p:cNvCxnSpPr/>
          <p:nvPr/>
        </p:nvCxnSpPr>
        <p:spPr>
          <a:xfrm>
            <a:off x="3348318" y="4075019"/>
            <a:ext cx="10219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BE353234-E144-F2BA-0BE1-183B182E0E41}"/>
              </a:ext>
            </a:extLst>
          </p:cNvPr>
          <p:cNvPicPr>
            <a:picLocks noChangeAspect="1"/>
          </p:cNvPicPr>
          <p:nvPr/>
        </p:nvPicPr>
        <p:blipFill>
          <a:blip r:embed="rId3"/>
          <a:stretch>
            <a:fillRect/>
          </a:stretch>
        </p:blipFill>
        <p:spPr>
          <a:xfrm>
            <a:off x="10354691" y="199597"/>
            <a:ext cx="1729733" cy="402814"/>
          </a:xfrm>
          <a:prstGeom prst="rect">
            <a:avLst/>
          </a:prstGeom>
        </p:spPr>
      </p:pic>
      <p:sp>
        <p:nvSpPr>
          <p:cNvPr id="3" name="Rectangle 2">
            <a:extLst>
              <a:ext uri="{FF2B5EF4-FFF2-40B4-BE49-F238E27FC236}">
                <a16:creationId xmlns:a16="http://schemas.microsoft.com/office/drawing/2014/main" id="{50DB7A7E-4A90-3A0F-3341-1B5CB6671E3B}"/>
              </a:ext>
            </a:extLst>
          </p:cNvPr>
          <p:cNvSpPr/>
          <p:nvPr/>
        </p:nvSpPr>
        <p:spPr>
          <a:xfrm>
            <a:off x="215154" y="3124200"/>
            <a:ext cx="11761692" cy="1666874"/>
          </a:xfrm>
          <a:custGeom>
            <a:avLst/>
            <a:gdLst>
              <a:gd name="connsiteX0" fmla="*/ 0 w 11761692"/>
              <a:gd name="connsiteY0" fmla="*/ 0 h 1666874"/>
              <a:gd name="connsiteX1" fmla="*/ 823318 w 11761692"/>
              <a:gd name="connsiteY1" fmla="*/ 0 h 1666874"/>
              <a:gd name="connsiteX2" fmla="*/ 1529020 w 11761692"/>
              <a:gd name="connsiteY2" fmla="*/ 0 h 1666874"/>
              <a:gd name="connsiteX3" fmla="*/ 1764254 w 11761692"/>
              <a:gd name="connsiteY3" fmla="*/ 0 h 1666874"/>
              <a:gd name="connsiteX4" fmla="*/ 1999488 w 11761692"/>
              <a:gd name="connsiteY4" fmla="*/ 0 h 1666874"/>
              <a:gd name="connsiteX5" fmla="*/ 2234721 w 11761692"/>
              <a:gd name="connsiteY5" fmla="*/ 0 h 1666874"/>
              <a:gd name="connsiteX6" fmla="*/ 2705189 w 11761692"/>
              <a:gd name="connsiteY6" fmla="*/ 0 h 1666874"/>
              <a:gd name="connsiteX7" fmla="*/ 3175657 w 11761692"/>
              <a:gd name="connsiteY7" fmla="*/ 0 h 1666874"/>
              <a:gd name="connsiteX8" fmla="*/ 3646125 w 11761692"/>
              <a:gd name="connsiteY8" fmla="*/ 0 h 1666874"/>
              <a:gd name="connsiteX9" fmla="*/ 4351826 w 11761692"/>
              <a:gd name="connsiteY9" fmla="*/ 0 h 1666874"/>
              <a:gd name="connsiteX10" fmla="*/ 4939911 w 11761692"/>
              <a:gd name="connsiteY10" fmla="*/ 0 h 1666874"/>
              <a:gd name="connsiteX11" fmla="*/ 5410378 w 11761692"/>
              <a:gd name="connsiteY11" fmla="*/ 0 h 1666874"/>
              <a:gd name="connsiteX12" fmla="*/ 6116080 w 11761692"/>
              <a:gd name="connsiteY12" fmla="*/ 0 h 1666874"/>
              <a:gd name="connsiteX13" fmla="*/ 6351314 w 11761692"/>
              <a:gd name="connsiteY13" fmla="*/ 0 h 1666874"/>
              <a:gd name="connsiteX14" fmla="*/ 6821781 w 11761692"/>
              <a:gd name="connsiteY14" fmla="*/ 0 h 1666874"/>
              <a:gd name="connsiteX15" fmla="*/ 7645100 w 11761692"/>
              <a:gd name="connsiteY15" fmla="*/ 0 h 1666874"/>
              <a:gd name="connsiteX16" fmla="*/ 7997951 w 11761692"/>
              <a:gd name="connsiteY16" fmla="*/ 0 h 1666874"/>
              <a:gd name="connsiteX17" fmla="*/ 8821269 w 11761692"/>
              <a:gd name="connsiteY17" fmla="*/ 0 h 1666874"/>
              <a:gd name="connsiteX18" fmla="*/ 9644587 w 11761692"/>
              <a:gd name="connsiteY18" fmla="*/ 0 h 1666874"/>
              <a:gd name="connsiteX19" fmla="*/ 10350289 w 11761692"/>
              <a:gd name="connsiteY19" fmla="*/ 0 h 1666874"/>
              <a:gd name="connsiteX20" fmla="*/ 11055990 w 11761692"/>
              <a:gd name="connsiteY20" fmla="*/ 0 h 1666874"/>
              <a:gd name="connsiteX21" fmla="*/ 11761692 w 11761692"/>
              <a:gd name="connsiteY21" fmla="*/ 0 h 1666874"/>
              <a:gd name="connsiteX22" fmla="*/ 11761692 w 11761692"/>
              <a:gd name="connsiteY22" fmla="*/ 555625 h 1666874"/>
              <a:gd name="connsiteX23" fmla="*/ 11761692 w 11761692"/>
              <a:gd name="connsiteY23" fmla="*/ 1111249 h 1666874"/>
              <a:gd name="connsiteX24" fmla="*/ 11761692 w 11761692"/>
              <a:gd name="connsiteY24" fmla="*/ 1666874 h 1666874"/>
              <a:gd name="connsiteX25" fmla="*/ 10938374 w 11761692"/>
              <a:gd name="connsiteY25" fmla="*/ 1666874 h 1666874"/>
              <a:gd name="connsiteX26" fmla="*/ 10350289 w 11761692"/>
              <a:gd name="connsiteY26" fmla="*/ 1666874 h 1666874"/>
              <a:gd name="connsiteX27" fmla="*/ 9644587 w 11761692"/>
              <a:gd name="connsiteY27" fmla="*/ 1666874 h 1666874"/>
              <a:gd name="connsiteX28" fmla="*/ 9174120 w 11761692"/>
              <a:gd name="connsiteY28" fmla="*/ 1666874 h 1666874"/>
              <a:gd name="connsiteX29" fmla="*/ 8586035 w 11761692"/>
              <a:gd name="connsiteY29" fmla="*/ 1666874 h 1666874"/>
              <a:gd name="connsiteX30" fmla="*/ 8115567 w 11761692"/>
              <a:gd name="connsiteY30" fmla="*/ 1666874 h 1666874"/>
              <a:gd name="connsiteX31" fmla="*/ 7409866 w 11761692"/>
              <a:gd name="connsiteY31" fmla="*/ 1666874 h 1666874"/>
              <a:gd name="connsiteX32" fmla="*/ 6704164 w 11761692"/>
              <a:gd name="connsiteY32" fmla="*/ 1666874 h 1666874"/>
              <a:gd name="connsiteX33" fmla="*/ 5998463 w 11761692"/>
              <a:gd name="connsiteY33" fmla="*/ 1666874 h 1666874"/>
              <a:gd name="connsiteX34" fmla="*/ 5175144 w 11761692"/>
              <a:gd name="connsiteY34" fmla="*/ 1666874 h 1666874"/>
              <a:gd name="connsiteX35" fmla="*/ 4587060 w 11761692"/>
              <a:gd name="connsiteY35" fmla="*/ 1666874 h 1666874"/>
              <a:gd name="connsiteX36" fmla="*/ 4234209 w 11761692"/>
              <a:gd name="connsiteY36" fmla="*/ 1666874 h 1666874"/>
              <a:gd name="connsiteX37" fmla="*/ 3998975 w 11761692"/>
              <a:gd name="connsiteY37" fmla="*/ 1666874 h 1666874"/>
              <a:gd name="connsiteX38" fmla="*/ 3763741 w 11761692"/>
              <a:gd name="connsiteY38" fmla="*/ 1666874 h 1666874"/>
              <a:gd name="connsiteX39" fmla="*/ 3175657 w 11761692"/>
              <a:gd name="connsiteY39" fmla="*/ 1666874 h 1666874"/>
              <a:gd name="connsiteX40" fmla="*/ 2469955 w 11761692"/>
              <a:gd name="connsiteY40" fmla="*/ 1666874 h 1666874"/>
              <a:gd name="connsiteX41" fmla="*/ 1764254 w 11761692"/>
              <a:gd name="connsiteY41" fmla="*/ 1666874 h 1666874"/>
              <a:gd name="connsiteX42" fmla="*/ 1058552 w 11761692"/>
              <a:gd name="connsiteY42" fmla="*/ 1666874 h 1666874"/>
              <a:gd name="connsiteX43" fmla="*/ 705702 w 11761692"/>
              <a:gd name="connsiteY43" fmla="*/ 1666874 h 1666874"/>
              <a:gd name="connsiteX44" fmla="*/ 0 w 11761692"/>
              <a:gd name="connsiteY44" fmla="*/ 1666874 h 1666874"/>
              <a:gd name="connsiteX45" fmla="*/ 0 w 11761692"/>
              <a:gd name="connsiteY45" fmla="*/ 1094581 h 1666874"/>
              <a:gd name="connsiteX46" fmla="*/ 0 w 11761692"/>
              <a:gd name="connsiteY46" fmla="*/ 522287 h 1666874"/>
              <a:gd name="connsiteX47" fmla="*/ 0 w 11761692"/>
              <a:gd name="connsiteY47" fmla="*/ 0 h 166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61692" h="1666874" fill="none" extrusionOk="0">
                <a:moveTo>
                  <a:pt x="0" y="0"/>
                </a:moveTo>
                <a:cubicBezTo>
                  <a:pt x="172430" y="-58937"/>
                  <a:pt x="501959" y="92710"/>
                  <a:pt x="823318" y="0"/>
                </a:cubicBezTo>
                <a:cubicBezTo>
                  <a:pt x="1144677" y="-92710"/>
                  <a:pt x="1261468" y="4350"/>
                  <a:pt x="1529020" y="0"/>
                </a:cubicBezTo>
                <a:cubicBezTo>
                  <a:pt x="1796572" y="-4350"/>
                  <a:pt x="1703177" y="11448"/>
                  <a:pt x="1764254" y="0"/>
                </a:cubicBezTo>
                <a:cubicBezTo>
                  <a:pt x="1825331" y="-11448"/>
                  <a:pt x="1941399" y="24306"/>
                  <a:pt x="1999488" y="0"/>
                </a:cubicBezTo>
                <a:cubicBezTo>
                  <a:pt x="2057577" y="-24306"/>
                  <a:pt x="2167060" y="16634"/>
                  <a:pt x="2234721" y="0"/>
                </a:cubicBezTo>
                <a:cubicBezTo>
                  <a:pt x="2302382" y="-16634"/>
                  <a:pt x="2541819" y="8254"/>
                  <a:pt x="2705189" y="0"/>
                </a:cubicBezTo>
                <a:cubicBezTo>
                  <a:pt x="2868559" y="-8254"/>
                  <a:pt x="2989959" y="9665"/>
                  <a:pt x="3175657" y="0"/>
                </a:cubicBezTo>
                <a:cubicBezTo>
                  <a:pt x="3361355" y="-9665"/>
                  <a:pt x="3524051" y="290"/>
                  <a:pt x="3646125" y="0"/>
                </a:cubicBezTo>
                <a:cubicBezTo>
                  <a:pt x="3768199" y="-290"/>
                  <a:pt x="4146732" y="32789"/>
                  <a:pt x="4351826" y="0"/>
                </a:cubicBezTo>
                <a:cubicBezTo>
                  <a:pt x="4556920" y="-32789"/>
                  <a:pt x="4716327" y="47755"/>
                  <a:pt x="4939911" y="0"/>
                </a:cubicBezTo>
                <a:cubicBezTo>
                  <a:pt x="5163496" y="-47755"/>
                  <a:pt x="5288766" y="15453"/>
                  <a:pt x="5410378" y="0"/>
                </a:cubicBezTo>
                <a:cubicBezTo>
                  <a:pt x="5531990" y="-15453"/>
                  <a:pt x="5849337" y="76769"/>
                  <a:pt x="6116080" y="0"/>
                </a:cubicBezTo>
                <a:cubicBezTo>
                  <a:pt x="6382823" y="-76769"/>
                  <a:pt x="6234009" y="3970"/>
                  <a:pt x="6351314" y="0"/>
                </a:cubicBezTo>
                <a:cubicBezTo>
                  <a:pt x="6468619" y="-3970"/>
                  <a:pt x="6646046" y="20447"/>
                  <a:pt x="6821781" y="0"/>
                </a:cubicBezTo>
                <a:cubicBezTo>
                  <a:pt x="6997516" y="-20447"/>
                  <a:pt x="7465595" y="73033"/>
                  <a:pt x="7645100" y="0"/>
                </a:cubicBezTo>
                <a:cubicBezTo>
                  <a:pt x="7824605" y="-73033"/>
                  <a:pt x="7842461" y="12836"/>
                  <a:pt x="7997951" y="0"/>
                </a:cubicBezTo>
                <a:cubicBezTo>
                  <a:pt x="8153441" y="-12836"/>
                  <a:pt x="8552828" y="6012"/>
                  <a:pt x="8821269" y="0"/>
                </a:cubicBezTo>
                <a:cubicBezTo>
                  <a:pt x="9089710" y="-6012"/>
                  <a:pt x="9370156" y="47923"/>
                  <a:pt x="9644587" y="0"/>
                </a:cubicBezTo>
                <a:cubicBezTo>
                  <a:pt x="9919018" y="-47923"/>
                  <a:pt x="10140168" y="498"/>
                  <a:pt x="10350289" y="0"/>
                </a:cubicBezTo>
                <a:cubicBezTo>
                  <a:pt x="10560410" y="-498"/>
                  <a:pt x="10750470" y="35141"/>
                  <a:pt x="11055990" y="0"/>
                </a:cubicBezTo>
                <a:cubicBezTo>
                  <a:pt x="11361510" y="-35141"/>
                  <a:pt x="11475212" y="64255"/>
                  <a:pt x="11761692" y="0"/>
                </a:cubicBezTo>
                <a:cubicBezTo>
                  <a:pt x="11813415" y="173077"/>
                  <a:pt x="11724972" y="435764"/>
                  <a:pt x="11761692" y="555625"/>
                </a:cubicBezTo>
                <a:cubicBezTo>
                  <a:pt x="11798412" y="675486"/>
                  <a:pt x="11745682" y="841007"/>
                  <a:pt x="11761692" y="1111249"/>
                </a:cubicBezTo>
                <a:cubicBezTo>
                  <a:pt x="11777702" y="1381491"/>
                  <a:pt x="11727623" y="1417556"/>
                  <a:pt x="11761692" y="1666874"/>
                </a:cubicBezTo>
                <a:cubicBezTo>
                  <a:pt x="11381138" y="1750442"/>
                  <a:pt x="11332029" y="1617435"/>
                  <a:pt x="10938374" y="1666874"/>
                </a:cubicBezTo>
                <a:cubicBezTo>
                  <a:pt x="10544719" y="1716313"/>
                  <a:pt x="10475223" y="1613554"/>
                  <a:pt x="10350289" y="1666874"/>
                </a:cubicBezTo>
                <a:cubicBezTo>
                  <a:pt x="10225355" y="1720194"/>
                  <a:pt x="9818948" y="1588639"/>
                  <a:pt x="9644587" y="1666874"/>
                </a:cubicBezTo>
                <a:cubicBezTo>
                  <a:pt x="9470226" y="1745109"/>
                  <a:pt x="9356590" y="1622042"/>
                  <a:pt x="9174120" y="1666874"/>
                </a:cubicBezTo>
                <a:cubicBezTo>
                  <a:pt x="8991650" y="1711706"/>
                  <a:pt x="8768325" y="1655716"/>
                  <a:pt x="8586035" y="1666874"/>
                </a:cubicBezTo>
                <a:cubicBezTo>
                  <a:pt x="8403746" y="1678032"/>
                  <a:pt x="8297558" y="1649863"/>
                  <a:pt x="8115567" y="1666874"/>
                </a:cubicBezTo>
                <a:cubicBezTo>
                  <a:pt x="7933576" y="1683885"/>
                  <a:pt x="7751242" y="1624310"/>
                  <a:pt x="7409866" y="1666874"/>
                </a:cubicBezTo>
                <a:cubicBezTo>
                  <a:pt x="7068490" y="1709438"/>
                  <a:pt x="6936585" y="1646637"/>
                  <a:pt x="6704164" y="1666874"/>
                </a:cubicBezTo>
                <a:cubicBezTo>
                  <a:pt x="6471743" y="1687111"/>
                  <a:pt x="6168465" y="1617822"/>
                  <a:pt x="5998463" y="1666874"/>
                </a:cubicBezTo>
                <a:cubicBezTo>
                  <a:pt x="5828461" y="1715926"/>
                  <a:pt x="5537553" y="1576064"/>
                  <a:pt x="5175144" y="1666874"/>
                </a:cubicBezTo>
                <a:cubicBezTo>
                  <a:pt x="4812735" y="1757684"/>
                  <a:pt x="4774595" y="1626556"/>
                  <a:pt x="4587060" y="1666874"/>
                </a:cubicBezTo>
                <a:cubicBezTo>
                  <a:pt x="4399525" y="1707192"/>
                  <a:pt x="4406283" y="1628878"/>
                  <a:pt x="4234209" y="1666874"/>
                </a:cubicBezTo>
                <a:cubicBezTo>
                  <a:pt x="4062135" y="1704870"/>
                  <a:pt x="4111317" y="1659266"/>
                  <a:pt x="3998975" y="1666874"/>
                </a:cubicBezTo>
                <a:cubicBezTo>
                  <a:pt x="3886633" y="1674482"/>
                  <a:pt x="3844910" y="1664222"/>
                  <a:pt x="3763741" y="1666874"/>
                </a:cubicBezTo>
                <a:cubicBezTo>
                  <a:pt x="3682572" y="1669526"/>
                  <a:pt x="3462040" y="1617224"/>
                  <a:pt x="3175657" y="1666874"/>
                </a:cubicBezTo>
                <a:cubicBezTo>
                  <a:pt x="2889274" y="1716524"/>
                  <a:pt x="2780217" y="1613513"/>
                  <a:pt x="2469955" y="1666874"/>
                </a:cubicBezTo>
                <a:cubicBezTo>
                  <a:pt x="2159693" y="1720235"/>
                  <a:pt x="1951531" y="1604840"/>
                  <a:pt x="1764254" y="1666874"/>
                </a:cubicBezTo>
                <a:cubicBezTo>
                  <a:pt x="1576977" y="1728908"/>
                  <a:pt x="1377304" y="1584578"/>
                  <a:pt x="1058552" y="1666874"/>
                </a:cubicBezTo>
                <a:cubicBezTo>
                  <a:pt x="739800" y="1749170"/>
                  <a:pt x="860105" y="1652651"/>
                  <a:pt x="705702" y="1666874"/>
                </a:cubicBezTo>
                <a:cubicBezTo>
                  <a:pt x="551299" y="1681097"/>
                  <a:pt x="238136" y="1615046"/>
                  <a:pt x="0" y="1666874"/>
                </a:cubicBezTo>
                <a:cubicBezTo>
                  <a:pt x="-65381" y="1430317"/>
                  <a:pt x="26071" y="1252346"/>
                  <a:pt x="0" y="1094581"/>
                </a:cubicBezTo>
                <a:cubicBezTo>
                  <a:pt x="-26071" y="936816"/>
                  <a:pt x="29616" y="739681"/>
                  <a:pt x="0" y="522287"/>
                </a:cubicBezTo>
                <a:cubicBezTo>
                  <a:pt x="-29616" y="304893"/>
                  <a:pt x="28584" y="231278"/>
                  <a:pt x="0" y="0"/>
                </a:cubicBezTo>
                <a:close/>
              </a:path>
              <a:path w="11761692" h="1666874" stroke="0" extrusionOk="0">
                <a:moveTo>
                  <a:pt x="0" y="0"/>
                </a:moveTo>
                <a:cubicBezTo>
                  <a:pt x="47930" y="-22274"/>
                  <a:pt x="166497" y="22402"/>
                  <a:pt x="235234" y="0"/>
                </a:cubicBezTo>
                <a:cubicBezTo>
                  <a:pt x="303971" y="-22402"/>
                  <a:pt x="644285" y="60263"/>
                  <a:pt x="823318" y="0"/>
                </a:cubicBezTo>
                <a:cubicBezTo>
                  <a:pt x="1002351" y="-60263"/>
                  <a:pt x="1115364" y="25639"/>
                  <a:pt x="1293786" y="0"/>
                </a:cubicBezTo>
                <a:cubicBezTo>
                  <a:pt x="1472208" y="-25639"/>
                  <a:pt x="1501742" y="11817"/>
                  <a:pt x="1646637" y="0"/>
                </a:cubicBezTo>
                <a:cubicBezTo>
                  <a:pt x="1791532" y="-11817"/>
                  <a:pt x="2282365" y="51422"/>
                  <a:pt x="2469955" y="0"/>
                </a:cubicBezTo>
                <a:cubicBezTo>
                  <a:pt x="2657545" y="-51422"/>
                  <a:pt x="2678090" y="31143"/>
                  <a:pt x="2822806" y="0"/>
                </a:cubicBezTo>
                <a:cubicBezTo>
                  <a:pt x="2967522" y="-31143"/>
                  <a:pt x="3177838" y="2119"/>
                  <a:pt x="3293274" y="0"/>
                </a:cubicBezTo>
                <a:cubicBezTo>
                  <a:pt x="3408710" y="-2119"/>
                  <a:pt x="3848935" y="2930"/>
                  <a:pt x="4116592" y="0"/>
                </a:cubicBezTo>
                <a:cubicBezTo>
                  <a:pt x="4384249" y="-2930"/>
                  <a:pt x="4484894" y="11894"/>
                  <a:pt x="4822294" y="0"/>
                </a:cubicBezTo>
                <a:cubicBezTo>
                  <a:pt x="5159694" y="-11894"/>
                  <a:pt x="4947072" y="24163"/>
                  <a:pt x="5057528" y="0"/>
                </a:cubicBezTo>
                <a:cubicBezTo>
                  <a:pt x="5167984" y="-24163"/>
                  <a:pt x="5395388" y="2418"/>
                  <a:pt x="5527995" y="0"/>
                </a:cubicBezTo>
                <a:cubicBezTo>
                  <a:pt x="5660602" y="-2418"/>
                  <a:pt x="5867585" y="8741"/>
                  <a:pt x="5998463" y="0"/>
                </a:cubicBezTo>
                <a:cubicBezTo>
                  <a:pt x="6129341" y="-8741"/>
                  <a:pt x="6379506" y="81842"/>
                  <a:pt x="6704164" y="0"/>
                </a:cubicBezTo>
                <a:cubicBezTo>
                  <a:pt x="7028822" y="-81842"/>
                  <a:pt x="7207482" y="20278"/>
                  <a:pt x="7409866" y="0"/>
                </a:cubicBezTo>
                <a:cubicBezTo>
                  <a:pt x="7612250" y="-20278"/>
                  <a:pt x="7573556" y="26418"/>
                  <a:pt x="7645100" y="0"/>
                </a:cubicBezTo>
                <a:cubicBezTo>
                  <a:pt x="7716644" y="-26418"/>
                  <a:pt x="8205047" y="67576"/>
                  <a:pt x="8468418" y="0"/>
                </a:cubicBezTo>
                <a:cubicBezTo>
                  <a:pt x="8731789" y="-67576"/>
                  <a:pt x="8901147" y="42860"/>
                  <a:pt x="9291737" y="0"/>
                </a:cubicBezTo>
                <a:cubicBezTo>
                  <a:pt x="9682327" y="-42860"/>
                  <a:pt x="9819888" y="83652"/>
                  <a:pt x="9997438" y="0"/>
                </a:cubicBezTo>
                <a:cubicBezTo>
                  <a:pt x="10174988" y="-83652"/>
                  <a:pt x="10181434" y="1995"/>
                  <a:pt x="10232672" y="0"/>
                </a:cubicBezTo>
                <a:cubicBezTo>
                  <a:pt x="10283910" y="-1995"/>
                  <a:pt x="10597203" y="38636"/>
                  <a:pt x="10703140" y="0"/>
                </a:cubicBezTo>
                <a:cubicBezTo>
                  <a:pt x="10809077" y="-38636"/>
                  <a:pt x="11343710" y="80362"/>
                  <a:pt x="11761692" y="0"/>
                </a:cubicBezTo>
                <a:cubicBezTo>
                  <a:pt x="11826940" y="200621"/>
                  <a:pt x="11748247" y="439292"/>
                  <a:pt x="11761692" y="588962"/>
                </a:cubicBezTo>
                <a:cubicBezTo>
                  <a:pt x="11775137" y="738632"/>
                  <a:pt x="11708867" y="1025443"/>
                  <a:pt x="11761692" y="1177924"/>
                </a:cubicBezTo>
                <a:cubicBezTo>
                  <a:pt x="11814517" y="1330405"/>
                  <a:pt x="11713950" y="1508800"/>
                  <a:pt x="11761692" y="1666874"/>
                </a:cubicBezTo>
                <a:cubicBezTo>
                  <a:pt x="11386089" y="1761997"/>
                  <a:pt x="11269939" y="1637009"/>
                  <a:pt x="10938374" y="1666874"/>
                </a:cubicBezTo>
                <a:cubicBezTo>
                  <a:pt x="10606809" y="1696739"/>
                  <a:pt x="10778162" y="1642834"/>
                  <a:pt x="10703140" y="1666874"/>
                </a:cubicBezTo>
                <a:cubicBezTo>
                  <a:pt x="10628118" y="1690914"/>
                  <a:pt x="10404741" y="1656457"/>
                  <a:pt x="10232672" y="1666874"/>
                </a:cubicBezTo>
                <a:cubicBezTo>
                  <a:pt x="10060603" y="1677291"/>
                  <a:pt x="9720557" y="1636515"/>
                  <a:pt x="9526971" y="1666874"/>
                </a:cubicBezTo>
                <a:cubicBezTo>
                  <a:pt x="9333385" y="1697233"/>
                  <a:pt x="9081844" y="1653144"/>
                  <a:pt x="8938886" y="1666874"/>
                </a:cubicBezTo>
                <a:cubicBezTo>
                  <a:pt x="8795929" y="1680604"/>
                  <a:pt x="8420599" y="1621088"/>
                  <a:pt x="8233184" y="1666874"/>
                </a:cubicBezTo>
                <a:cubicBezTo>
                  <a:pt x="8045769" y="1712660"/>
                  <a:pt x="7767859" y="1651862"/>
                  <a:pt x="7645100" y="1666874"/>
                </a:cubicBezTo>
                <a:cubicBezTo>
                  <a:pt x="7522341" y="1681886"/>
                  <a:pt x="7321338" y="1659742"/>
                  <a:pt x="7174632" y="1666874"/>
                </a:cubicBezTo>
                <a:cubicBezTo>
                  <a:pt x="7027926" y="1674006"/>
                  <a:pt x="6678587" y="1617284"/>
                  <a:pt x="6351314" y="1666874"/>
                </a:cubicBezTo>
                <a:cubicBezTo>
                  <a:pt x="6024041" y="1716464"/>
                  <a:pt x="5901915" y="1648603"/>
                  <a:pt x="5645612" y="1666874"/>
                </a:cubicBezTo>
                <a:cubicBezTo>
                  <a:pt x="5389309" y="1685145"/>
                  <a:pt x="5357184" y="1613000"/>
                  <a:pt x="5175144" y="1666874"/>
                </a:cubicBezTo>
                <a:cubicBezTo>
                  <a:pt x="4993104" y="1720748"/>
                  <a:pt x="4808706" y="1640062"/>
                  <a:pt x="4704677" y="1666874"/>
                </a:cubicBezTo>
                <a:cubicBezTo>
                  <a:pt x="4600648" y="1693686"/>
                  <a:pt x="4347133" y="1623274"/>
                  <a:pt x="3998975" y="1666874"/>
                </a:cubicBezTo>
                <a:cubicBezTo>
                  <a:pt x="3650817" y="1710474"/>
                  <a:pt x="3695984" y="1647190"/>
                  <a:pt x="3410891" y="1666874"/>
                </a:cubicBezTo>
                <a:cubicBezTo>
                  <a:pt x="3125798" y="1686558"/>
                  <a:pt x="3224476" y="1655661"/>
                  <a:pt x="3058040" y="1666874"/>
                </a:cubicBezTo>
                <a:cubicBezTo>
                  <a:pt x="2891604" y="1678087"/>
                  <a:pt x="2781602" y="1661373"/>
                  <a:pt x="2705189" y="1666874"/>
                </a:cubicBezTo>
                <a:cubicBezTo>
                  <a:pt x="2628776" y="1672375"/>
                  <a:pt x="2316909" y="1611094"/>
                  <a:pt x="2117105" y="1666874"/>
                </a:cubicBezTo>
                <a:cubicBezTo>
                  <a:pt x="1917301" y="1722654"/>
                  <a:pt x="1978391" y="1661868"/>
                  <a:pt x="1881871" y="1666874"/>
                </a:cubicBezTo>
                <a:cubicBezTo>
                  <a:pt x="1785351" y="1671880"/>
                  <a:pt x="1584546" y="1631955"/>
                  <a:pt x="1293786" y="1666874"/>
                </a:cubicBezTo>
                <a:cubicBezTo>
                  <a:pt x="1003027" y="1701793"/>
                  <a:pt x="1087240" y="1625160"/>
                  <a:pt x="940935" y="1666874"/>
                </a:cubicBezTo>
                <a:cubicBezTo>
                  <a:pt x="794630" y="1708588"/>
                  <a:pt x="288971" y="1555046"/>
                  <a:pt x="0" y="1666874"/>
                </a:cubicBezTo>
                <a:cubicBezTo>
                  <a:pt x="-26206" y="1542185"/>
                  <a:pt x="48361" y="1276588"/>
                  <a:pt x="0" y="1111249"/>
                </a:cubicBezTo>
                <a:cubicBezTo>
                  <a:pt x="-48361" y="945910"/>
                  <a:pt x="35060" y="733121"/>
                  <a:pt x="0" y="555625"/>
                </a:cubicBezTo>
                <a:cubicBezTo>
                  <a:pt x="-35060" y="378129"/>
                  <a:pt x="46207" y="195931"/>
                  <a:pt x="0" y="0"/>
                </a:cubicBezTo>
                <a:close/>
              </a:path>
            </a:pathLst>
          </a:custGeom>
          <a:noFill/>
          <a:ln w="76200">
            <a:solidFill>
              <a:srgbClr val="FF0000"/>
            </a:solidFill>
            <a:extLst>
              <a:ext uri="{C807C97D-BFC1-408E-A445-0C87EB9F89A2}">
                <ask:lineSketchStyleProps xmlns:ask="http://schemas.microsoft.com/office/drawing/2018/sketchyshapes" sd="378045824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6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FA1974-C431-D32E-8E21-A8E01E2CC398}"/>
              </a:ext>
            </a:extLst>
          </p:cNvPr>
          <p:cNvSpPr txBox="1"/>
          <p:nvPr/>
        </p:nvSpPr>
        <p:spPr>
          <a:xfrm>
            <a:off x="3397623" y="0"/>
            <a:ext cx="6096000" cy="769441"/>
          </a:xfrm>
          <a:prstGeom prst="rect">
            <a:avLst/>
          </a:prstGeom>
          <a:noFill/>
        </p:spPr>
        <p:txBody>
          <a:bodyPr wrap="square">
            <a:spAutoFit/>
          </a:bodyPr>
          <a:lstStyle/>
          <a:p>
            <a:r>
              <a:rPr lang="en-US" sz="4400" b="1" dirty="0"/>
              <a:t>Tenet 3 </a:t>
            </a:r>
            <a:r>
              <a:rPr lang="en-US" sz="4400" b="1" dirty="0">
                <a:solidFill>
                  <a:srgbClr val="FF0000"/>
                </a:solidFill>
              </a:rPr>
              <a:t>Guidelines</a:t>
            </a:r>
          </a:p>
        </p:txBody>
      </p:sp>
      <p:sp>
        <p:nvSpPr>
          <p:cNvPr id="4" name="TextBox 3">
            <a:extLst>
              <a:ext uri="{FF2B5EF4-FFF2-40B4-BE49-F238E27FC236}">
                <a16:creationId xmlns:a16="http://schemas.microsoft.com/office/drawing/2014/main" id="{46794569-AB86-E62A-941E-3403334B382C}"/>
              </a:ext>
            </a:extLst>
          </p:cNvPr>
          <p:cNvSpPr txBox="1"/>
          <p:nvPr/>
        </p:nvSpPr>
        <p:spPr>
          <a:xfrm>
            <a:off x="71718" y="1662518"/>
            <a:ext cx="11860306" cy="2646878"/>
          </a:xfrm>
          <a:prstGeom prst="rect">
            <a:avLst/>
          </a:prstGeom>
          <a:noFill/>
        </p:spPr>
        <p:txBody>
          <a:bodyPr wrap="square">
            <a:spAutoFit/>
          </a:bodyPr>
          <a:lstStyle/>
          <a:p>
            <a:r>
              <a:rPr lang="en-US" sz="2400" b="1" u="sng" dirty="0"/>
              <a:t>Conflicting Roles:</a:t>
            </a:r>
            <a:r>
              <a:rPr lang="en-US" dirty="0"/>
              <a:t> </a:t>
            </a:r>
            <a:r>
              <a:rPr lang="en-US" sz="2000" dirty="0"/>
              <a:t>Members who serve multiple roles – either within the local government organization or externally – should avoid participating in matters that create either a conflict of interest or the perception of one. They should disclose any potential conflict to the governing body so that it can be managed appropriately. </a:t>
            </a:r>
          </a:p>
          <a:p>
            <a:endParaRPr lang="en-US" dirty="0"/>
          </a:p>
          <a:p>
            <a:r>
              <a:rPr lang="en-US" sz="2400" b="1" u="sng" dirty="0"/>
              <a:t>Conduct Unbecoming</a:t>
            </a:r>
            <a:r>
              <a:rPr lang="en-US" dirty="0"/>
              <a:t>. </a:t>
            </a:r>
            <a:r>
              <a:rPr lang="en-US" sz="2000" dirty="0"/>
              <a:t>Members should treat people fairly, with dignity and respect and should not engage in, or condone bullying behavior, harassment, sexual harassment or discrimination on the basis of race, religion, national origin, age, disability, gender, gender identity, or sexual orientation.</a:t>
            </a:r>
          </a:p>
        </p:txBody>
      </p:sp>
      <p:cxnSp>
        <p:nvCxnSpPr>
          <p:cNvPr id="6" name="Straight Connector 5">
            <a:extLst>
              <a:ext uri="{FF2B5EF4-FFF2-40B4-BE49-F238E27FC236}">
                <a16:creationId xmlns:a16="http://schemas.microsoft.com/office/drawing/2014/main" id="{702521B3-665B-C53E-949A-15E4A0D19A64}"/>
              </a:ext>
            </a:extLst>
          </p:cNvPr>
          <p:cNvCxnSpPr/>
          <p:nvPr/>
        </p:nvCxnSpPr>
        <p:spPr>
          <a:xfrm>
            <a:off x="9950824" y="2339788"/>
            <a:ext cx="18467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7261E02-154E-7FCE-567F-9FDE3E6ADD99}"/>
              </a:ext>
            </a:extLst>
          </p:cNvPr>
          <p:cNvCxnSpPr/>
          <p:nvPr/>
        </p:nvCxnSpPr>
        <p:spPr>
          <a:xfrm>
            <a:off x="152400" y="2662518"/>
            <a:ext cx="68131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5D5C5F6-30D8-693D-2F43-E2274AE8A44B}"/>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9199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8195F-82E2-E205-68C5-66A4E12A2059}"/>
              </a:ext>
            </a:extLst>
          </p:cNvPr>
          <p:cNvSpPr txBox="1"/>
          <p:nvPr/>
        </p:nvSpPr>
        <p:spPr>
          <a:xfrm>
            <a:off x="251012" y="244787"/>
            <a:ext cx="11940988" cy="5663089"/>
          </a:xfrm>
          <a:prstGeom prst="rect">
            <a:avLst/>
          </a:prstGeom>
          <a:noFill/>
        </p:spPr>
        <p:txBody>
          <a:bodyPr wrap="square">
            <a:spAutoFit/>
          </a:bodyPr>
          <a:lstStyle/>
          <a:p>
            <a:r>
              <a:rPr lang="en-US" sz="4400" b="1" dirty="0"/>
              <a:t>Tenet 4 </a:t>
            </a:r>
          </a:p>
          <a:p>
            <a:endParaRPr lang="en-US" dirty="0"/>
          </a:p>
          <a:p>
            <a:endParaRPr lang="en-US" dirty="0"/>
          </a:p>
          <a:p>
            <a:r>
              <a:rPr lang="en-US" sz="4000" dirty="0"/>
              <a:t>Serve the best interests of all community members. </a:t>
            </a:r>
          </a:p>
          <a:p>
            <a:endParaRPr lang="en-US" dirty="0"/>
          </a:p>
          <a:p>
            <a:endParaRPr lang="en-US" sz="2400" dirty="0">
              <a:solidFill>
                <a:srgbClr val="FF0000"/>
              </a:solidFill>
            </a:endParaRPr>
          </a:p>
          <a:p>
            <a:endParaRPr lang="en-US" sz="2400" dirty="0">
              <a:solidFill>
                <a:srgbClr val="FF0000"/>
              </a:solidFill>
            </a:endParaRPr>
          </a:p>
          <a:p>
            <a:r>
              <a:rPr lang="en-US" sz="2400" dirty="0">
                <a:solidFill>
                  <a:srgbClr val="FF0000"/>
                </a:solidFill>
              </a:rPr>
              <a:t>GUIDELINES</a:t>
            </a:r>
            <a:r>
              <a:rPr lang="en-US" sz="2400" dirty="0"/>
              <a:t> </a:t>
            </a:r>
          </a:p>
          <a:p>
            <a:endParaRPr lang="en-US" sz="2400" dirty="0"/>
          </a:p>
          <a:p>
            <a:r>
              <a:rPr lang="en-US" sz="2400" b="1" u="sng" dirty="0"/>
              <a:t>Effects of Decisions:</a:t>
            </a:r>
            <a:r>
              <a:rPr lang="en-US" dirty="0"/>
              <a:t> </a:t>
            </a:r>
            <a:r>
              <a:rPr lang="en-US" sz="2000" dirty="0"/>
              <a:t>Members should inform the appropriate elected or appointed official(s) of a decision's anticipated effects on community members. </a:t>
            </a:r>
          </a:p>
          <a:p>
            <a:endParaRPr lang="en-US" sz="2000" dirty="0"/>
          </a:p>
          <a:p>
            <a:r>
              <a:rPr lang="en-US" sz="2400" b="1" u="sng" dirty="0"/>
              <a:t>Promote Equity:</a:t>
            </a:r>
            <a:r>
              <a:rPr lang="en-US" sz="2000" dirty="0"/>
              <a:t> Members should ensure fairness and impartiality in accessing programs and services and in the enforcement of laws and regulations. Members should assess and propose solutions to strive to eliminate disparities.</a:t>
            </a:r>
          </a:p>
        </p:txBody>
      </p:sp>
      <p:cxnSp>
        <p:nvCxnSpPr>
          <p:cNvPr id="5" name="Straight Connector 4">
            <a:extLst>
              <a:ext uri="{FF2B5EF4-FFF2-40B4-BE49-F238E27FC236}">
                <a16:creationId xmlns:a16="http://schemas.microsoft.com/office/drawing/2014/main" id="{EBD72131-4EBB-D545-0A0B-76D428B20A6F}"/>
              </a:ext>
            </a:extLst>
          </p:cNvPr>
          <p:cNvCxnSpPr/>
          <p:nvPr/>
        </p:nvCxnSpPr>
        <p:spPr>
          <a:xfrm>
            <a:off x="1497106" y="4500282"/>
            <a:ext cx="120127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3030F3C-D31E-5320-B8E2-AC7A33C0A726}"/>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26589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0FA30-6943-B697-211C-3B2B9E1E836C}"/>
              </a:ext>
            </a:extLst>
          </p:cNvPr>
          <p:cNvPicPr>
            <a:picLocks noChangeAspect="1"/>
          </p:cNvPicPr>
          <p:nvPr/>
        </p:nvPicPr>
        <p:blipFill>
          <a:blip r:embed="rId3"/>
          <a:stretch>
            <a:fillRect/>
          </a:stretch>
        </p:blipFill>
        <p:spPr>
          <a:xfrm>
            <a:off x="0" y="1157312"/>
            <a:ext cx="12192000" cy="4543375"/>
          </a:xfrm>
          <a:prstGeom prst="rect">
            <a:avLst/>
          </a:prstGeom>
        </p:spPr>
      </p:pic>
      <p:sp>
        <p:nvSpPr>
          <p:cNvPr id="4" name="TextBox 3">
            <a:extLst>
              <a:ext uri="{FF2B5EF4-FFF2-40B4-BE49-F238E27FC236}">
                <a16:creationId xmlns:a16="http://schemas.microsoft.com/office/drawing/2014/main" id="{894DEB13-6D55-E6E5-8977-C57D398C74C8}"/>
              </a:ext>
            </a:extLst>
          </p:cNvPr>
          <p:cNvSpPr txBox="1"/>
          <p:nvPr/>
        </p:nvSpPr>
        <p:spPr>
          <a:xfrm>
            <a:off x="139850" y="5717750"/>
            <a:ext cx="11226215" cy="584775"/>
          </a:xfrm>
          <a:prstGeom prst="rect">
            <a:avLst/>
          </a:prstGeom>
          <a:noFill/>
        </p:spPr>
        <p:txBody>
          <a:bodyPr wrap="none" rtlCol="0">
            <a:spAutoFit/>
          </a:bodyPr>
          <a:lstStyle/>
          <a:p>
            <a:r>
              <a:rPr lang="en-US" sz="3200" i="1" dirty="0">
                <a:solidFill>
                  <a:schemeClr val="tx2">
                    <a:lumMod val="75000"/>
                    <a:lumOff val="25000"/>
                  </a:schemeClr>
                </a:solidFill>
              </a:rPr>
              <a:t>In 2026, the VP position is for a non-CAO in any State but Texas.</a:t>
            </a:r>
          </a:p>
        </p:txBody>
      </p:sp>
    </p:spTree>
    <p:extLst>
      <p:ext uri="{BB962C8B-B14F-4D97-AF65-F5344CB8AC3E}">
        <p14:creationId xmlns:p14="http://schemas.microsoft.com/office/powerpoint/2010/main" val="3297415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F6905-668D-73A8-0478-FCC9DF1903E0}"/>
              </a:ext>
            </a:extLst>
          </p:cNvPr>
          <p:cNvSpPr txBox="1"/>
          <p:nvPr/>
        </p:nvSpPr>
        <p:spPr>
          <a:xfrm>
            <a:off x="170329" y="515942"/>
            <a:ext cx="12021671" cy="4124206"/>
          </a:xfrm>
          <a:prstGeom prst="rect">
            <a:avLst/>
          </a:prstGeom>
          <a:noFill/>
        </p:spPr>
        <p:txBody>
          <a:bodyPr wrap="square">
            <a:spAutoFit/>
          </a:bodyPr>
          <a:lstStyle/>
          <a:p>
            <a:r>
              <a:rPr lang="en-US" sz="4400" b="1" dirty="0"/>
              <a:t>Tenet 5</a:t>
            </a:r>
          </a:p>
          <a:p>
            <a:endParaRPr lang="en-US" dirty="0"/>
          </a:p>
          <a:p>
            <a:r>
              <a:rPr lang="en-US" sz="4000" dirty="0"/>
              <a:t>Submit policy proposals to elected officials; provide them with facts, and technical and professional advice about policy options; and collaborate with them in setting goals for the community and organization.</a:t>
            </a:r>
          </a:p>
        </p:txBody>
      </p:sp>
      <p:pic>
        <p:nvPicPr>
          <p:cNvPr id="4" name="Picture 3">
            <a:extLst>
              <a:ext uri="{FF2B5EF4-FFF2-40B4-BE49-F238E27FC236}">
                <a16:creationId xmlns:a16="http://schemas.microsoft.com/office/drawing/2014/main" id="{D09AFD3E-F5B0-163C-A7BB-05B3132EDE0E}"/>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53100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3F28A-D2C3-08CF-0E05-3914C804B173}"/>
              </a:ext>
            </a:extLst>
          </p:cNvPr>
          <p:cNvSpPr txBox="1"/>
          <p:nvPr/>
        </p:nvSpPr>
        <p:spPr>
          <a:xfrm>
            <a:off x="94129" y="336647"/>
            <a:ext cx="12003741" cy="3508653"/>
          </a:xfrm>
          <a:prstGeom prst="rect">
            <a:avLst/>
          </a:prstGeom>
          <a:noFill/>
        </p:spPr>
        <p:txBody>
          <a:bodyPr wrap="square">
            <a:spAutoFit/>
          </a:bodyPr>
          <a:lstStyle/>
          <a:p>
            <a:r>
              <a:rPr lang="en-US" sz="4400" b="1" dirty="0"/>
              <a:t>Tenet 6 </a:t>
            </a:r>
          </a:p>
          <a:p>
            <a:endParaRPr lang="en-US" dirty="0"/>
          </a:p>
          <a:p>
            <a:r>
              <a:rPr lang="en-US" sz="4000" dirty="0"/>
              <a:t>Recognize that elected representatives are accountable to their community for the decisions they make; members are responsible for implementing those decisions.</a:t>
            </a:r>
          </a:p>
        </p:txBody>
      </p:sp>
      <p:cxnSp>
        <p:nvCxnSpPr>
          <p:cNvPr id="5" name="Straight Connector 4">
            <a:extLst>
              <a:ext uri="{FF2B5EF4-FFF2-40B4-BE49-F238E27FC236}">
                <a16:creationId xmlns:a16="http://schemas.microsoft.com/office/drawing/2014/main" id="{4AF4D3E9-C73C-9682-30C7-CFCE38D5C36E}"/>
              </a:ext>
            </a:extLst>
          </p:cNvPr>
          <p:cNvCxnSpPr/>
          <p:nvPr/>
        </p:nvCxnSpPr>
        <p:spPr>
          <a:xfrm>
            <a:off x="164592" y="2496312"/>
            <a:ext cx="698601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B375586-B8D0-934B-9575-6E7352F3B133}"/>
              </a:ext>
            </a:extLst>
          </p:cNvPr>
          <p:cNvCxnSpPr/>
          <p:nvPr/>
        </p:nvCxnSpPr>
        <p:spPr>
          <a:xfrm>
            <a:off x="8028432" y="3108960"/>
            <a:ext cx="305409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B2C6FD3-BCDC-D561-9342-9B93919DFCE4}"/>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28583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A3FA7-BE46-FBF6-999E-C188C5E0E68A}"/>
              </a:ext>
            </a:extLst>
          </p:cNvPr>
          <p:cNvSpPr txBox="1"/>
          <p:nvPr/>
        </p:nvSpPr>
        <p:spPr>
          <a:xfrm>
            <a:off x="215153" y="255965"/>
            <a:ext cx="11976847" cy="3508653"/>
          </a:xfrm>
          <a:prstGeom prst="rect">
            <a:avLst/>
          </a:prstGeom>
          <a:noFill/>
        </p:spPr>
        <p:txBody>
          <a:bodyPr wrap="square">
            <a:spAutoFit/>
          </a:bodyPr>
          <a:lstStyle/>
          <a:p>
            <a:r>
              <a:rPr lang="en-US" sz="4400" b="1" dirty="0"/>
              <a:t>Tenet 7 </a:t>
            </a:r>
          </a:p>
          <a:p>
            <a:endParaRPr lang="en-US" dirty="0"/>
          </a:p>
          <a:p>
            <a:r>
              <a:rPr lang="en-US" sz="4000" dirty="0"/>
              <a:t>Refrain from all political activities which undermine public confidence in professional administrators. Refrain from participation in the election of the members of the employing legislative body.</a:t>
            </a:r>
          </a:p>
        </p:txBody>
      </p:sp>
      <p:pic>
        <p:nvPicPr>
          <p:cNvPr id="4" name="Picture 3">
            <a:extLst>
              <a:ext uri="{FF2B5EF4-FFF2-40B4-BE49-F238E27FC236}">
                <a16:creationId xmlns:a16="http://schemas.microsoft.com/office/drawing/2014/main" id="{F29F701B-2DBF-6982-21B5-F547E454860F}"/>
              </a:ext>
            </a:extLst>
          </p:cNvPr>
          <p:cNvPicPr>
            <a:picLocks noChangeAspect="1"/>
          </p:cNvPicPr>
          <p:nvPr/>
        </p:nvPicPr>
        <p:blipFill>
          <a:blip r:embed="rId3"/>
          <a:stretch>
            <a:fillRect/>
          </a:stretch>
        </p:blipFill>
        <p:spPr>
          <a:xfrm>
            <a:off x="10354691" y="199597"/>
            <a:ext cx="1729733" cy="402814"/>
          </a:xfrm>
          <a:prstGeom prst="rect">
            <a:avLst/>
          </a:prstGeom>
        </p:spPr>
      </p:pic>
      <p:sp>
        <p:nvSpPr>
          <p:cNvPr id="5" name="Star: 5 Points 4">
            <a:extLst>
              <a:ext uri="{FF2B5EF4-FFF2-40B4-BE49-F238E27FC236}">
                <a16:creationId xmlns:a16="http://schemas.microsoft.com/office/drawing/2014/main" id="{177AF2D2-6FCE-0980-E5BE-37E833EC57FF}"/>
              </a:ext>
            </a:extLst>
          </p:cNvPr>
          <p:cNvSpPr/>
          <p:nvPr/>
        </p:nvSpPr>
        <p:spPr>
          <a:xfrm>
            <a:off x="2190750" y="199597"/>
            <a:ext cx="419100" cy="402814"/>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877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82865-5938-5D58-FAC3-835B921ADD26}"/>
              </a:ext>
            </a:extLst>
          </p:cNvPr>
          <p:cNvSpPr txBox="1"/>
          <p:nvPr/>
        </p:nvSpPr>
        <p:spPr>
          <a:xfrm>
            <a:off x="3397623" y="0"/>
            <a:ext cx="6096000" cy="769441"/>
          </a:xfrm>
          <a:prstGeom prst="rect">
            <a:avLst/>
          </a:prstGeom>
          <a:noFill/>
        </p:spPr>
        <p:txBody>
          <a:bodyPr wrap="square">
            <a:spAutoFit/>
          </a:bodyPr>
          <a:lstStyle/>
          <a:p>
            <a:r>
              <a:rPr lang="en-US" sz="4400" b="1" dirty="0"/>
              <a:t>Tenet 7 </a:t>
            </a:r>
            <a:r>
              <a:rPr lang="en-US" sz="4400" b="1" dirty="0">
                <a:solidFill>
                  <a:srgbClr val="FF0000"/>
                </a:solidFill>
              </a:rPr>
              <a:t>Guidelines</a:t>
            </a:r>
          </a:p>
        </p:txBody>
      </p:sp>
      <p:sp>
        <p:nvSpPr>
          <p:cNvPr id="4" name="TextBox 3">
            <a:extLst>
              <a:ext uri="{FF2B5EF4-FFF2-40B4-BE49-F238E27FC236}">
                <a16:creationId xmlns:a16="http://schemas.microsoft.com/office/drawing/2014/main" id="{68A9D37A-9A4C-C647-717E-B83A7B108804}"/>
              </a:ext>
            </a:extLst>
          </p:cNvPr>
          <p:cNvSpPr txBox="1"/>
          <p:nvPr/>
        </p:nvSpPr>
        <p:spPr>
          <a:xfrm>
            <a:off x="107576" y="1381088"/>
            <a:ext cx="11958918" cy="3662541"/>
          </a:xfrm>
          <a:prstGeom prst="rect">
            <a:avLst/>
          </a:prstGeom>
          <a:noFill/>
        </p:spPr>
        <p:txBody>
          <a:bodyPr wrap="square">
            <a:spAutoFit/>
          </a:bodyPr>
          <a:lstStyle/>
          <a:p>
            <a:r>
              <a:rPr lang="en-US" sz="2400" b="1" u="sng" dirty="0"/>
              <a:t>Elections of the Governing Body:</a:t>
            </a:r>
            <a:r>
              <a:rPr lang="en-US" sz="2400" b="1" dirty="0"/>
              <a:t> </a:t>
            </a:r>
            <a:r>
              <a:rPr lang="en-US" sz="2000" dirty="0"/>
              <a:t>Members should maintain a reputation for serving equally and impartially all members of the governing body of the local government they serve, regardless of party. To this end, they should not participate in an election campaign on behalf of or in opposition to candidates for the governing body. </a:t>
            </a:r>
          </a:p>
          <a:p>
            <a:endParaRPr lang="en-US" sz="2000" dirty="0"/>
          </a:p>
          <a:p>
            <a:r>
              <a:rPr lang="en-US" sz="2400" b="1" u="sng" dirty="0"/>
              <a:t>Elections of Elected Executives:</a:t>
            </a:r>
            <a:r>
              <a:rPr lang="en-US" sz="2000" dirty="0"/>
              <a:t> Members shall not participate in the election campaign of any candidate for mayor or elected county executive. </a:t>
            </a:r>
          </a:p>
          <a:p>
            <a:endParaRPr lang="en-US" sz="2000" dirty="0"/>
          </a:p>
          <a:p>
            <a:r>
              <a:rPr lang="en-US" sz="2400" b="1" u="sng" dirty="0"/>
              <a:t>Running for Office:</a:t>
            </a:r>
            <a:r>
              <a:rPr lang="en-US" sz="2000" dirty="0"/>
              <a:t> Members shall not run for elected office or become involved in political activities related to running for elected office, or accept appointment to an elected office. They shall not seek political endorsements, financial contributions or engage in other campaign activities.</a:t>
            </a:r>
          </a:p>
        </p:txBody>
      </p:sp>
      <p:cxnSp>
        <p:nvCxnSpPr>
          <p:cNvPr id="6" name="Straight Connector 5">
            <a:extLst>
              <a:ext uri="{FF2B5EF4-FFF2-40B4-BE49-F238E27FC236}">
                <a16:creationId xmlns:a16="http://schemas.microsoft.com/office/drawing/2014/main" id="{28403ED3-C046-BF85-6941-470FB4CBDD3B}"/>
              </a:ext>
            </a:extLst>
          </p:cNvPr>
          <p:cNvCxnSpPr/>
          <p:nvPr/>
        </p:nvCxnSpPr>
        <p:spPr>
          <a:xfrm>
            <a:off x="5724144" y="4325112"/>
            <a:ext cx="14173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CEBE8CE-8F22-E541-4734-808BA172BFAC}"/>
              </a:ext>
            </a:extLst>
          </p:cNvPr>
          <p:cNvCxnSpPr/>
          <p:nvPr/>
        </p:nvCxnSpPr>
        <p:spPr>
          <a:xfrm>
            <a:off x="7525512" y="4325112"/>
            <a:ext cx="41330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8AD9169-2387-F800-CBF7-3E6250D00968}"/>
              </a:ext>
            </a:extLst>
          </p:cNvPr>
          <p:cNvCxnSpPr/>
          <p:nvPr/>
        </p:nvCxnSpPr>
        <p:spPr>
          <a:xfrm>
            <a:off x="182880" y="4636008"/>
            <a:ext cx="381304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0C673C5-1372-6CF7-F3B9-4DCA6DB1F0A5}"/>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2806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096327-7D09-0447-7710-EDE1F1878DF7}"/>
              </a:ext>
            </a:extLst>
          </p:cNvPr>
          <p:cNvSpPr txBox="1"/>
          <p:nvPr/>
        </p:nvSpPr>
        <p:spPr>
          <a:xfrm>
            <a:off x="3397623" y="0"/>
            <a:ext cx="6096000" cy="769441"/>
          </a:xfrm>
          <a:prstGeom prst="rect">
            <a:avLst/>
          </a:prstGeom>
          <a:noFill/>
        </p:spPr>
        <p:txBody>
          <a:bodyPr wrap="square">
            <a:spAutoFit/>
          </a:bodyPr>
          <a:lstStyle/>
          <a:p>
            <a:r>
              <a:rPr lang="en-US" sz="4400" b="1" dirty="0"/>
              <a:t>Tenet 7 </a:t>
            </a:r>
            <a:r>
              <a:rPr lang="en-US" sz="4400" b="1" dirty="0">
                <a:solidFill>
                  <a:srgbClr val="FF0000"/>
                </a:solidFill>
              </a:rPr>
              <a:t>Guidelines</a:t>
            </a:r>
          </a:p>
        </p:txBody>
      </p:sp>
      <p:sp>
        <p:nvSpPr>
          <p:cNvPr id="4" name="TextBox 3">
            <a:extLst>
              <a:ext uri="{FF2B5EF4-FFF2-40B4-BE49-F238E27FC236}">
                <a16:creationId xmlns:a16="http://schemas.microsoft.com/office/drawing/2014/main" id="{E4E8775E-FCFD-E7A1-533F-BAF6EC88EE89}"/>
              </a:ext>
            </a:extLst>
          </p:cNvPr>
          <p:cNvSpPr txBox="1"/>
          <p:nvPr/>
        </p:nvSpPr>
        <p:spPr>
          <a:xfrm>
            <a:off x="116541" y="1305341"/>
            <a:ext cx="11940988" cy="3293209"/>
          </a:xfrm>
          <a:prstGeom prst="rect">
            <a:avLst/>
          </a:prstGeom>
          <a:noFill/>
        </p:spPr>
        <p:txBody>
          <a:bodyPr wrap="square">
            <a:spAutoFit/>
          </a:bodyPr>
          <a:lstStyle/>
          <a:p>
            <a:r>
              <a:rPr lang="en-US" sz="2400" b="1" u="sng" dirty="0"/>
              <a:t>Elections:</a:t>
            </a:r>
            <a:r>
              <a:rPr lang="en-US" sz="2000" dirty="0"/>
              <a:t> Members share with their fellow citizens the right and responsibility to vote. However, in order not to impair their effectiveness on behalf of the local governments they serve, they shall not participate in political activities to support the candidacy of individuals running for any city, county, special district, school, state or federal offices. Specifically, they shall not endorse candidates, make financial contributions, sign or circulate petitions, or participate in fund-raising activities for individuals seeking or holding elected office. </a:t>
            </a:r>
          </a:p>
          <a:p>
            <a:endParaRPr lang="en-US" sz="2000" dirty="0"/>
          </a:p>
          <a:p>
            <a:r>
              <a:rPr lang="en-US" sz="2400" b="1" u="sng" dirty="0"/>
              <a:t>Elections relating to the Form of Government:</a:t>
            </a:r>
            <a:r>
              <a:rPr lang="en-US" sz="2000" dirty="0"/>
              <a:t> Members may assist in preparing and presenting materials that explain the form of government to the public prior to a form of government election. If assistance is required by another community, members may respond.</a:t>
            </a:r>
          </a:p>
        </p:txBody>
      </p:sp>
      <p:cxnSp>
        <p:nvCxnSpPr>
          <p:cNvPr id="6" name="Straight Connector 5">
            <a:extLst>
              <a:ext uri="{FF2B5EF4-FFF2-40B4-BE49-F238E27FC236}">
                <a16:creationId xmlns:a16="http://schemas.microsoft.com/office/drawing/2014/main" id="{F9E07393-F668-B4F7-F824-2B54D3955EE1}"/>
              </a:ext>
            </a:extLst>
          </p:cNvPr>
          <p:cNvCxnSpPr/>
          <p:nvPr/>
        </p:nvCxnSpPr>
        <p:spPr>
          <a:xfrm>
            <a:off x="10451592" y="2926080"/>
            <a:ext cx="11704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46D965-C793-3901-C854-AA23E701EA27}"/>
              </a:ext>
            </a:extLst>
          </p:cNvPr>
          <p:cNvCxnSpPr/>
          <p:nvPr/>
        </p:nvCxnSpPr>
        <p:spPr>
          <a:xfrm>
            <a:off x="210312" y="3209544"/>
            <a:ext cx="234086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4B05B8E-4372-8D82-D6AA-1CB3604A8D9B}"/>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4478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11877-8A9E-63AA-328C-B843ECB064F5}"/>
              </a:ext>
            </a:extLst>
          </p:cNvPr>
          <p:cNvSpPr txBox="1"/>
          <p:nvPr/>
        </p:nvSpPr>
        <p:spPr>
          <a:xfrm>
            <a:off x="3397623" y="0"/>
            <a:ext cx="6096000" cy="769441"/>
          </a:xfrm>
          <a:prstGeom prst="rect">
            <a:avLst/>
          </a:prstGeom>
          <a:noFill/>
        </p:spPr>
        <p:txBody>
          <a:bodyPr wrap="square">
            <a:spAutoFit/>
          </a:bodyPr>
          <a:lstStyle/>
          <a:p>
            <a:r>
              <a:rPr lang="en-US" sz="4400" b="1" dirty="0"/>
              <a:t>Tenet 7 </a:t>
            </a:r>
            <a:r>
              <a:rPr lang="en-US" sz="4400" b="1" dirty="0">
                <a:solidFill>
                  <a:srgbClr val="FF0000"/>
                </a:solidFill>
              </a:rPr>
              <a:t>Guidelines</a:t>
            </a:r>
          </a:p>
        </p:txBody>
      </p:sp>
      <p:sp>
        <p:nvSpPr>
          <p:cNvPr id="4" name="TextBox 3">
            <a:extLst>
              <a:ext uri="{FF2B5EF4-FFF2-40B4-BE49-F238E27FC236}">
                <a16:creationId xmlns:a16="http://schemas.microsoft.com/office/drawing/2014/main" id="{2CAF0E3F-D32F-4A5D-4E94-886279D69687}"/>
              </a:ext>
            </a:extLst>
          </p:cNvPr>
          <p:cNvSpPr txBox="1"/>
          <p:nvPr/>
        </p:nvSpPr>
        <p:spPr>
          <a:xfrm>
            <a:off x="439270" y="1598456"/>
            <a:ext cx="11456894" cy="2308324"/>
          </a:xfrm>
          <a:prstGeom prst="rect">
            <a:avLst/>
          </a:prstGeom>
          <a:noFill/>
        </p:spPr>
        <p:txBody>
          <a:bodyPr wrap="square">
            <a:spAutoFit/>
          </a:bodyPr>
          <a:lstStyle/>
          <a:p>
            <a:r>
              <a:rPr lang="en-US" sz="2400" b="1" u="sng" dirty="0"/>
              <a:t>Presentation of Issues:</a:t>
            </a:r>
            <a:r>
              <a:rPr lang="en-US" dirty="0"/>
              <a:t> </a:t>
            </a:r>
            <a:r>
              <a:rPr lang="en-US" sz="2000" dirty="0"/>
              <a:t>Members may assist their governing body in the presentation of issues involved in referenda such as bond issues, annexations, and other matters that affect the government entity’s operations and/or fiscal capacity. </a:t>
            </a:r>
          </a:p>
          <a:p>
            <a:endParaRPr lang="en-US" sz="2000" dirty="0"/>
          </a:p>
          <a:p>
            <a:r>
              <a:rPr lang="en-US" sz="2000" b="1" u="sng" dirty="0"/>
              <a:t>Personal Advocacy of Issues:</a:t>
            </a:r>
            <a:r>
              <a:rPr lang="en-US" sz="2000" dirty="0"/>
              <a:t> Members share with their fellow citizens the right and responsibility to voice their opinion on public issues. Members may advocate for issues of personal interest only when doing so does not conflict with the performance of their official duties.</a:t>
            </a:r>
          </a:p>
        </p:txBody>
      </p:sp>
      <p:cxnSp>
        <p:nvCxnSpPr>
          <p:cNvPr id="6" name="Straight Connector 5">
            <a:extLst>
              <a:ext uri="{FF2B5EF4-FFF2-40B4-BE49-F238E27FC236}">
                <a16:creationId xmlns:a16="http://schemas.microsoft.com/office/drawing/2014/main" id="{94B7FA44-FE11-5CBC-67A0-C304E01C582E}"/>
              </a:ext>
            </a:extLst>
          </p:cNvPr>
          <p:cNvCxnSpPr/>
          <p:nvPr/>
        </p:nvCxnSpPr>
        <p:spPr>
          <a:xfrm>
            <a:off x="1517904" y="3840480"/>
            <a:ext cx="65836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3C37B35-54D2-E353-8C72-176A036272FF}"/>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3682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3B244-FC65-3DD4-6DF9-19B200B6B0C0}"/>
              </a:ext>
            </a:extLst>
          </p:cNvPr>
          <p:cNvSpPr txBox="1"/>
          <p:nvPr/>
        </p:nvSpPr>
        <p:spPr>
          <a:xfrm>
            <a:off x="44823" y="128245"/>
            <a:ext cx="12102353" cy="5416868"/>
          </a:xfrm>
          <a:prstGeom prst="rect">
            <a:avLst/>
          </a:prstGeom>
          <a:noFill/>
        </p:spPr>
        <p:txBody>
          <a:bodyPr wrap="square">
            <a:spAutoFit/>
          </a:bodyPr>
          <a:lstStyle/>
          <a:p>
            <a:r>
              <a:rPr lang="en-US" sz="4400" b="1" dirty="0"/>
              <a:t>Tenet 8 </a:t>
            </a:r>
          </a:p>
          <a:p>
            <a:endParaRPr lang="en-US" dirty="0"/>
          </a:p>
          <a:p>
            <a:r>
              <a:rPr lang="en-US" sz="4000" dirty="0"/>
              <a:t>Make it a duty continually to improve the member’s professional ability and to develop the competence of associates in the use of management techniques. </a:t>
            </a:r>
          </a:p>
          <a:p>
            <a:endParaRPr lang="en-US" dirty="0"/>
          </a:p>
          <a:p>
            <a:r>
              <a:rPr lang="en-US" sz="2000" dirty="0">
                <a:solidFill>
                  <a:srgbClr val="FF0000"/>
                </a:solidFill>
              </a:rPr>
              <a:t>GUIDELINES </a:t>
            </a:r>
          </a:p>
          <a:p>
            <a:endParaRPr lang="en-US" dirty="0"/>
          </a:p>
          <a:p>
            <a:r>
              <a:rPr lang="en-US" sz="2400" b="1" u="sng" dirty="0"/>
              <a:t>Self-Assessment:</a:t>
            </a:r>
            <a:r>
              <a:rPr lang="en-US" sz="2000" dirty="0"/>
              <a:t> Each member should assess his or her professional skills and abilities on a periodic basis. </a:t>
            </a:r>
          </a:p>
          <a:p>
            <a:endParaRPr lang="en-US" sz="2000" dirty="0"/>
          </a:p>
          <a:p>
            <a:r>
              <a:rPr lang="en-US" sz="2400" b="1" u="sng" dirty="0"/>
              <a:t>Professional Development:</a:t>
            </a:r>
            <a:r>
              <a:rPr lang="en-US" sz="2000" dirty="0"/>
              <a:t> Each member should commit at least 40 hours per year to professional development activities that are based on the practices identified by the members of ICMA.</a:t>
            </a:r>
          </a:p>
        </p:txBody>
      </p:sp>
      <p:cxnSp>
        <p:nvCxnSpPr>
          <p:cNvPr id="5" name="Straight Connector 4">
            <a:extLst>
              <a:ext uri="{FF2B5EF4-FFF2-40B4-BE49-F238E27FC236}">
                <a16:creationId xmlns:a16="http://schemas.microsoft.com/office/drawing/2014/main" id="{C29349BD-4D8D-3551-D940-9452F598FA93}"/>
              </a:ext>
            </a:extLst>
          </p:cNvPr>
          <p:cNvCxnSpPr/>
          <p:nvPr/>
        </p:nvCxnSpPr>
        <p:spPr>
          <a:xfrm>
            <a:off x="8613648" y="2249424"/>
            <a:ext cx="314553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5594127-C39B-F8B5-BCF9-021360B88D2F}"/>
              </a:ext>
            </a:extLst>
          </p:cNvPr>
          <p:cNvCxnSpPr/>
          <p:nvPr/>
        </p:nvCxnSpPr>
        <p:spPr>
          <a:xfrm>
            <a:off x="173736" y="2880360"/>
            <a:ext cx="23225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0116DA47-D8CF-F81A-5575-11E5CD9F21C6}"/>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59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BC2BF9-1A55-C871-E32A-565296091037}"/>
              </a:ext>
            </a:extLst>
          </p:cNvPr>
          <p:cNvSpPr txBox="1"/>
          <p:nvPr/>
        </p:nvSpPr>
        <p:spPr>
          <a:xfrm>
            <a:off x="98612" y="123309"/>
            <a:ext cx="12093388" cy="5386090"/>
          </a:xfrm>
          <a:prstGeom prst="rect">
            <a:avLst/>
          </a:prstGeom>
          <a:noFill/>
        </p:spPr>
        <p:txBody>
          <a:bodyPr wrap="square">
            <a:spAutoFit/>
          </a:bodyPr>
          <a:lstStyle/>
          <a:p>
            <a:r>
              <a:rPr lang="en-US" sz="4400" b="1" dirty="0"/>
              <a:t>Tenet 9 </a:t>
            </a:r>
          </a:p>
          <a:p>
            <a:endParaRPr lang="en-US" dirty="0"/>
          </a:p>
          <a:p>
            <a:r>
              <a:rPr lang="en-US" sz="4000" dirty="0"/>
              <a:t>Keep the community informed on local government affairs. Encourage and facilitate active engagement and constructive communication between community members and all local government officials. </a:t>
            </a:r>
          </a:p>
          <a:p>
            <a:endParaRPr lang="en-US" dirty="0"/>
          </a:p>
          <a:p>
            <a:r>
              <a:rPr lang="en-US" sz="2000" dirty="0">
                <a:solidFill>
                  <a:srgbClr val="FF0000"/>
                </a:solidFill>
              </a:rPr>
              <a:t>GUIDELINE </a:t>
            </a:r>
          </a:p>
          <a:p>
            <a:endParaRPr lang="en-US" sz="2000" dirty="0"/>
          </a:p>
          <a:p>
            <a:r>
              <a:rPr lang="en-US" sz="2400" b="1" u="sng" dirty="0"/>
              <a:t>Engagement</a:t>
            </a:r>
            <a:r>
              <a:rPr lang="en-US" sz="2000" b="1" u="sng" dirty="0"/>
              <a:t>:</a:t>
            </a:r>
            <a:r>
              <a:rPr lang="en-US" sz="2000" dirty="0"/>
              <a:t> Members should ensure community members can actively engage with their local government as well as eliminate barriers and support involvement of the community in the governance process.</a:t>
            </a:r>
          </a:p>
        </p:txBody>
      </p:sp>
      <p:cxnSp>
        <p:nvCxnSpPr>
          <p:cNvPr id="5" name="Straight Connector 4">
            <a:extLst>
              <a:ext uri="{FF2B5EF4-FFF2-40B4-BE49-F238E27FC236}">
                <a16:creationId xmlns:a16="http://schemas.microsoft.com/office/drawing/2014/main" id="{64F35B5C-6FC4-01C0-6948-216968EB04A2}"/>
              </a:ext>
            </a:extLst>
          </p:cNvPr>
          <p:cNvCxnSpPr/>
          <p:nvPr/>
        </p:nvCxnSpPr>
        <p:spPr>
          <a:xfrm>
            <a:off x="2670048" y="5084064"/>
            <a:ext cx="19202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288A3AD4-BCD0-1A7B-17A8-93BF8D9AB2F5}"/>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58034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5D5766-11BC-CF19-218B-3F3EF727CEE2}"/>
              </a:ext>
            </a:extLst>
          </p:cNvPr>
          <p:cNvSpPr txBox="1"/>
          <p:nvPr/>
        </p:nvSpPr>
        <p:spPr>
          <a:xfrm>
            <a:off x="134470" y="0"/>
            <a:ext cx="12192000" cy="4124206"/>
          </a:xfrm>
          <a:prstGeom prst="rect">
            <a:avLst/>
          </a:prstGeom>
          <a:noFill/>
        </p:spPr>
        <p:txBody>
          <a:bodyPr wrap="square">
            <a:spAutoFit/>
          </a:bodyPr>
          <a:lstStyle/>
          <a:p>
            <a:r>
              <a:rPr lang="en-US" sz="4400" b="1" dirty="0"/>
              <a:t>Tenet 10</a:t>
            </a:r>
            <a:r>
              <a:rPr lang="en-US" dirty="0"/>
              <a:t> </a:t>
            </a:r>
          </a:p>
          <a:p>
            <a:endParaRPr lang="en-US" dirty="0"/>
          </a:p>
          <a:p>
            <a:r>
              <a:rPr lang="en-US" sz="4000" dirty="0"/>
              <a:t>Resist any encroachment on professional responsibilities, believing the member should be free to carry out official policies without interference, and handle each problem without discrimination on the basis of principle and justice.</a:t>
            </a:r>
          </a:p>
        </p:txBody>
      </p:sp>
      <p:sp>
        <p:nvSpPr>
          <p:cNvPr id="5" name="TextBox 4">
            <a:extLst>
              <a:ext uri="{FF2B5EF4-FFF2-40B4-BE49-F238E27FC236}">
                <a16:creationId xmlns:a16="http://schemas.microsoft.com/office/drawing/2014/main" id="{B0698682-7502-B744-0D8F-2E5D3BD3F083}"/>
              </a:ext>
            </a:extLst>
          </p:cNvPr>
          <p:cNvSpPr txBox="1"/>
          <p:nvPr/>
        </p:nvSpPr>
        <p:spPr>
          <a:xfrm>
            <a:off x="309282" y="4576954"/>
            <a:ext cx="11573435" cy="1384995"/>
          </a:xfrm>
          <a:prstGeom prst="rect">
            <a:avLst/>
          </a:prstGeom>
          <a:noFill/>
        </p:spPr>
        <p:txBody>
          <a:bodyPr wrap="square">
            <a:spAutoFit/>
          </a:bodyPr>
          <a:lstStyle/>
          <a:p>
            <a:r>
              <a:rPr lang="en-US" sz="2000" dirty="0">
                <a:solidFill>
                  <a:srgbClr val="FF0000"/>
                </a:solidFill>
              </a:rPr>
              <a:t>GUIDELINE</a:t>
            </a:r>
            <a:r>
              <a:rPr lang="en-US" sz="2000" dirty="0"/>
              <a:t> </a:t>
            </a:r>
          </a:p>
          <a:p>
            <a:endParaRPr lang="en-US" sz="2000" dirty="0"/>
          </a:p>
          <a:p>
            <a:r>
              <a:rPr lang="en-US" sz="2400" b="1" u="sng" dirty="0"/>
              <a:t>Information Sharing:</a:t>
            </a:r>
            <a:r>
              <a:rPr lang="en-US" sz="2000" dirty="0"/>
              <a:t> The member should openly share information with the governing body while diligently carrying out the member’s responsibilities as set forth in the charter or enabling legislation.</a:t>
            </a:r>
          </a:p>
        </p:txBody>
      </p:sp>
      <p:pic>
        <p:nvPicPr>
          <p:cNvPr id="6" name="Picture 5">
            <a:extLst>
              <a:ext uri="{FF2B5EF4-FFF2-40B4-BE49-F238E27FC236}">
                <a16:creationId xmlns:a16="http://schemas.microsoft.com/office/drawing/2014/main" id="{0BED0AA5-6F2C-FB80-5E74-495ACE65DC11}"/>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2624931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F81F4-56DB-4860-0460-0AA42FBB3F71}"/>
              </a:ext>
            </a:extLst>
          </p:cNvPr>
          <p:cNvSpPr txBox="1"/>
          <p:nvPr/>
        </p:nvSpPr>
        <p:spPr>
          <a:xfrm>
            <a:off x="76200" y="106132"/>
            <a:ext cx="12039600" cy="4185761"/>
          </a:xfrm>
          <a:prstGeom prst="rect">
            <a:avLst/>
          </a:prstGeom>
          <a:noFill/>
        </p:spPr>
        <p:txBody>
          <a:bodyPr wrap="square">
            <a:spAutoFit/>
          </a:bodyPr>
          <a:lstStyle/>
          <a:p>
            <a:r>
              <a:rPr lang="en-US" sz="4400" b="1" dirty="0"/>
              <a:t>Tenet 11</a:t>
            </a:r>
            <a:r>
              <a:rPr lang="en-US" dirty="0"/>
              <a:t> </a:t>
            </a:r>
          </a:p>
          <a:p>
            <a:endParaRPr lang="en-US" sz="4000" dirty="0"/>
          </a:p>
          <a:p>
            <a:r>
              <a:rPr lang="en-US" sz="4000" dirty="0"/>
              <a:t>Manage all personnel matters with fairness and impartiality.</a:t>
            </a:r>
            <a:r>
              <a:rPr lang="en-US" dirty="0"/>
              <a:t> </a:t>
            </a:r>
          </a:p>
          <a:p>
            <a:endParaRPr lang="en-US" dirty="0"/>
          </a:p>
          <a:p>
            <a:r>
              <a:rPr lang="en-US" sz="2000" dirty="0">
                <a:solidFill>
                  <a:srgbClr val="FF0000"/>
                </a:solidFill>
              </a:rPr>
              <a:t>GUIDELINE </a:t>
            </a:r>
          </a:p>
          <a:p>
            <a:endParaRPr lang="en-US" sz="2000" dirty="0"/>
          </a:p>
          <a:p>
            <a:r>
              <a:rPr lang="en-US" sz="2400" b="1" u="sng" dirty="0"/>
              <a:t>Diversity and Inclusion:</a:t>
            </a:r>
            <a:r>
              <a:rPr lang="en-US" sz="2000" dirty="0"/>
              <a:t> It is the member’s responsibility to recruit, hire, promote, retain, train, and support a diverse workforce at all levels of the organization.</a:t>
            </a:r>
          </a:p>
        </p:txBody>
      </p:sp>
      <p:pic>
        <p:nvPicPr>
          <p:cNvPr id="4" name="Picture 3">
            <a:extLst>
              <a:ext uri="{FF2B5EF4-FFF2-40B4-BE49-F238E27FC236}">
                <a16:creationId xmlns:a16="http://schemas.microsoft.com/office/drawing/2014/main" id="{F33754A0-AE15-117E-FA05-A5C3007FC333}"/>
              </a:ext>
            </a:extLst>
          </p:cNvPr>
          <p:cNvPicPr>
            <a:picLocks noChangeAspect="1"/>
          </p:cNvPicPr>
          <p:nvPr/>
        </p:nvPicPr>
        <p:blipFill>
          <a:blip r:embed="rId2"/>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83703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6EE2-99CC-A40B-2674-BE4469680F25}"/>
              </a:ext>
            </a:extLst>
          </p:cNvPr>
          <p:cNvPicPr>
            <a:picLocks noChangeAspect="1"/>
          </p:cNvPicPr>
          <p:nvPr/>
        </p:nvPicPr>
        <p:blipFill>
          <a:blip r:embed="rId3"/>
          <a:stretch>
            <a:fillRect/>
          </a:stretch>
        </p:blipFill>
        <p:spPr>
          <a:xfrm>
            <a:off x="256360" y="85258"/>
            <a:ext cx="11679280" cy="6687483"/>
          </a:xfrm>
          <a:prstGeom prst="rect">
            <a:avLst/>
          </a:prstGeom>
        </p:spPr>
      </p:pic>
      <p:sp>
        <p:nvSpPr>
          <p:cNvPr id="4" name="Rectangle 3">
            <a:extLst>
              <a:ext uri="{FF2B5EF4-FFF2-40B4-BE49-F238E27FC236}">
                <a16:creationId xmlns:a16="http://schemas.microsoft.com/office/drawing/2014/main" id="{737EF349-18DD-AB5C-5FD7-1CB32D2510FC}"/>
              </a:ext>
            </a:extLst>
          </p:cNvPr>
          <p:cNvSpPr/>
          <p:nvPr/>
        </p:nvSpPr>
        <p:spPr>
          <a:xfrm>
            <a:off x="4401671" y="3576918"/>
            <a:ext cx="89647" cy="125506"/>
          </a:xfrm>
          <a:prstGeom prst="rect">
            <a:avLst/>
          </a:prstGeom>
          <a:solidFill>
            <a:srgbClr val="1C82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449296-A9D0-09E5-18F2-DA01A89C495B}"/>
              </a:ext>
            </a:extLst>
          </p:cNvPr>
          <p:cNvSpPr txBox="1"/>
          <p:nvPr/>
        </p:nvSpPr>
        <p:spPr>
          <a:xfrm>
            <a:off x="4580964" y="3392252"/>
            <a:ext cx="250390" cy="369332"/>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031467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0AADF-E908-05F3-E30A-663B105F711A}"/>
              </a:ext>
            </a:extLst>
          </p:cNvPr>
          <p:cNvSpPr txBox="1"/>
          <p:nvPr/>
        </p:nvSpPr>
        <p:spPr>
          <a:xfrm>
            <a:off x="143435" y="135791"/>
            <a:ext cx="12048565" cy="3293209"/>
          </a:xfrm>
          <a:prstGeom prst="rect">
            <a:avLst/>
          </a:prstGeom>
          <a:noFill/>
        </p:spPr>
        <p:txBody>
          <a:bodyPr wrap="square">
            <a:spAutoFit/>
          </a:bodyPr>
          <a:lstStyle/>
          <a:p>
            <a:r>
              <a:rPr lang="en-US" sz="4400" b="1" dirty="0"/>
              <a:t>Tenet 12</a:t>
            </a:r>
          </a:p>
          <a:p>
            <a:endParaRPr lang="en-US" sz="4400" b="1" dirty="0"/>
          </a:p>
          <a:p>
            <a:r>
              <a:rPr lang="en-US" sz="4000" dirty="0"/>
              <a:t>Public office is a public trust. A member shall not leverage his or her position for personal gain or benefit.</a:t>
            </a:r>
          </a:p>
        </p:txBody>
      </p:sp>
      <p:pic>
        <p:nvPicPr>
          <p:cNvPr id="4" name="Picture 3">
            <a:extLst>
              <a:ext uri="{FF2B5EF4-FFF2-40B4-BE49-F238E27FC236}">
                <a16:creationId xmlns:a16="http://schemas.microsoft.com/office/drawing/2014/main" id="{04D6B449-5CFB-60F0-02B6-B0496303679A}"/>
              </a:ext>
            </a:extLst>
          </p:cNvPr>
          <p:cNvPicPr>
            <a:picLocks noChangeAspect="1"/>
          </p:cNvPicPr>
          <p:nvPr/>
        </p:nvPicPr>
        <p:blipFill>
          <a:blip r:embed="rId3"/>
          <a:stretch>
            <a:fillRect/>
          </a:stretch>
        </p:blipFill>
        <p:spPr>
          <a:xfrm>
            <a:off x="10354691" y="199597"/>
            <a:ext cx="1729733" cy="402814"/>
          </a:xfrm>
          <a:prstGeom prst="rect">
            <a:avLst/>
          </a:prstGeom>
        </p:spPr>
      </p:pic>
      <p:sp>
        <p:nvSpPr>
          <p:cNvPr id="5" name="Star: 5 Points 4">
            <a:extLst>
              <a:ext uri="{FF2B5EF4-FFF2-40B4-BE49-F238E27FC236}">
                <a16:creationId xmlns:a16="http://schemas.microsoft.com/office/drawing/2014/main" id="{AC09CBFA-EB5A-7896-B14C-5D4ADC0DADAE}"/>
              </a:ext>
            </a:extLst>
          </p:cNvPr>
          <p:cNvSpPr/>
          <p:nvPr/>
        </p:nvSpPr>
        <p:spPr>
          <a:xfrm>
            <a:off x="2419350" y="199597"/>
            <a:ext cx="419100" cy="402814"/>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38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FB5DF-6EB5-F2E7-AFD2-F6CBAEBA3D6B}"/>
              </a:ext>
            </a:extLst>
          </p:cNvPr>
          <p:cNvSpPr txBox="1"/>
          <p:nvPr/>
        </p:nvSpPr>
        <p:spPr>
          <a:xfrm>
            <a:off x="3397623" y="0"/>
            <a:ext cx="6096000" cy="769441"/>
          </a:xfrm>
          <a:prstGeom prst="rect">
            <a:avLst/>
          </a:prstGeom>
          <a:noFill/>
        </p:spPr>
        <p:txBody>
          <a:bodyPr wrap="square">
            <a:spAutoFit/>
          </a:bodyPr>
          <a:lstStyle/>
          <a:p>
            <a:r>
              <a:rPr lang="en-US" sz="4400" b="1" dirty="0"/>
              <a:t>Tenet 12 </a:t>
            </a:r>
            <a:r>
              <a:rPr lang="en-US" sz="4400" b="1" dirty="0">
                <a:solidFill>
                  <a:srgbClr val="FF0000"/>
                </a:solidFill>
              </a:rPr>
              <a:t>Guidelines</a:t>
            </a:r>
          </a:p>
        </p:txBody>
      </p:sp>
      <p:sp>
        <p:nvSpPr>
          <p:cNvPr id="4" name="TextBox 3">
            <a:extLst>
              <a:ext uri="{FF2B5EF4-FFF2-40B4-BE49-F238E27FC236}">
                <a16:creationId xmlns:a16="http://schemas.microsoft.com/office/drawing/2014/main" id="{509ADE23-EE27-0B8C-E8C8-B1A3FDD5E51B}"/>
              </a:ext>
            </a:extLst>
          </p:cNvPr>
          <p:cNvSpPr txBox="1"/>
          <p:nvPr/>
        </p:nvSpPr>
        <p:spPr>
          <a:xfrm>
            <a:off x="80682" y="1285198"/>
            <a:ext cx="12111318" cy="4770537"/>
          </a:xfrm>
          <a:prstGeom prst="rect">
            <a:avLst/>
          </a:prstGeom>
          <a:noFill/>
        </p:spPr>
        <p:txBody>
          <a:bodyPr wrap="square">
            <a:spAutoFit/>
          </a:bodyPr>
          <a:lstStyle/>
          <a:p>
            <a:r>
              <a:rPr lang="en-US" sz="2400" b="1" u="sng" dirty="0"/>
              <a:t>Gifts:</a:t>
            </a:r>
            <a:r>
              <a:rPr lang="en-US" dirty="0"/>
              <a:t> </a:t>
            </a:r>
            <a:r>
              <a:rPr lang="en-US" sz="2000" dirty="0"/>
              <a:t>Members shall not directly or indirectly solicit, accept or receive any gift if it could reasonably be perceived or inferred that the gift was intended to influence them in the performance of their official duties; or if the gift was intended to serve as a reward for any official action on their part. </a:t>
            </a:r>
          </a:p>
          <a:p>
            <a:endParaRPr lang="en-US" sz="2000" dirty="0"/>
          </a:p>
          <a:p>
            <a:r>
              <a:rPr lang="en-US" sz="2000" dirty="0"/>
              <a:t>The term “Gift” includes but is not limited to services, travel, meals, gift cards, tickets, or other entertainment or hospitality. Gifts of money or loans from persons other than the local government jurisdiction pursuant to normal employment practices are not acceptable. </a:t>
            </a:r>
          </a:p>
          <a:p>
            <a:endParaRPr lang="en-US" sz="2000" dirty="0"/>
          </a:p>
          <a:p>
            <a:r>
              <a:rPr lang="en-US" sz="2000" dirty="0"/>
              <a:t>Members should not accept any gift that could undermine public confidence. De </a:t>
            </a:r>
            <a:r>
              <a:rPr lang="en-US" sz="2000" dirty="0" err="1"/>
              <a:t>minimus</a:t>
            </a:r>
            <a:r>
              <a:rPr lang="en-US" sz="2000" dirty="0"/>
              <a:t> gifts may be accepted in circumstances that support the execution of the member’s official duties or serve a legitimate public purpose. In those cases, the member should determine a modest maximum dollar value based on guidance from the governing body or any applicable state or local law. </a:t>
            </a:r>
          </a:p>
          <a:p>
            <a:endParaRPr lang="en-US" sz="2000" dirty="0"/>
          </a:p>
          <a:p>
            <a:r>
              <a:rPr lang="en-US" sz="2000" dirty="0"/>
              <a:t>The guideline is not intended to apply to normal social practices, not associated with the member’s official duties, where gifts are exchanged among friends, associates and relatives.</a:t>
            </a:r>
          </a:p>
        </p:txBody>
      </p:sp>
      <p:pic>
        <p:nvPicPr>
          <p:cNvPr id="5" name="Picture 4">
            <a:extLst>
              <a:ext uri="{FF2B5EF4-FFF2-40B4-BE49-F238E27FC236}">
                <a16:creationId xmlns:a16="http://schemas.microsoft.com/office/drawing/2014/main" id="{C4CF3265-4033-3C57-EA45-F55E7FADE5BC}"/>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148188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60EC7F-86DD-3F89-6F26-658BE0045EEF}"/>
              </a:ext>
            </a:extLst>
          </p:cNvPr>
          <p:cNvSpPr txBox="1"/>
          <p:nvPr/>
        </p:nvSpPr>
        <p:spPr>
          <a:xfrm>
            <a:off x="3397623" y="0"/>
            <a:ext cx="6096000" cy="769441"/>
          </a:xfrm>
          <a:prstGeom prst="rect">
            <a:avLst/>
          </a:prstGeom>
          <a:noFill/>
        </p:spPr>
        <p:txBody>
          <a:bodyPr wrap="square">
            <a:spAutoFit/>
          </a:bodyPr>
          <a:lstStyle/>
          <a:p>
            <a:r>
              <a:rPr lang="en-US" sz="4400" b="1" dirty="0"/>
              <a:t>Tenet 12 </a:t>
            </a:r>
            <a:r>
              <a:rPr lang="en-US" sz="4400" b="1" dirty="0">
                <a:solidFill>
                  <a:srgbClr val="FF0000"/>
                </a:solidFill>
              </a:rPr>
              <a:t>Guidelines</a:t>
            </a:r>
          </a:p>
        </p:txBody>
      </p:sp>
      <p:sp>
        <p:nvSpPr>
          <p:cNvPr id="4" name="TextBox 3">
            <a:extLst>
              <a:ext uri="{FF2B5EF4-FFF2-40B4-BE49-F238E27FC236}">
                <a16:creationId xmlns:a16="http://schemas.microsoft.com/office/drawing/2014/main" id="{C9614269-8055-2057-F740-DA889DBB1775}"/>
              </a:ext>
            </a:extLst>
          </p:cNvPr>
          <p:cNvSpPr txBox="1"/>
          <p:nvPr/>
        </p:nvSpPr>
        <p:spPr>
          <a:xfrm>
            <a:off x="62753" y="1028343"/>
            <a:ext cx="12129247" cy="4801314"/>
          </a:xfrm>
          <a:prstGeom prst="rect">
            <a:avLst/>
          </a:prstGeom>
          <a:noFill/>
        </p:spPr>
        <p:txBody>
          <a:bodyPr wrap="square">
            <a:spAutoFit/>
          </a:bodyPr>
          <a:lstStyle/>
          <a:p>
            <a:r>
              <a:rPr lang="en-US" b="1" u="sng" dirty="0"/>
              <a:t>Investments in Conflict with Official Duties:</a:t>
            </a:r>
            <a:r>
              <a:rPr lang="en-US" dirty="0"/>
              <a:t> Members should refrain from any investment activity which would compromise the impartial and objective performance of their duties. Members should not invest or hold any investment, directly or indirectly, in any financial business, commercial, or other private transaction that creates a conflict of interest, in fact or appearance, with their official duties. </a:t>
            </a:r>
          </a:p>
          <a:p>
            <a:endParaRPr lang="en-US" dirty="0"/>
          </a:p>
          <a:p>
            <a:r>
              <a:rPr lang="en-US" dirty="0"/>
              <a:t>In the case of real estate, the use of confidential information and knowledge to further a member’s personal interest is not permitted. Purchases and sales which might be interpreted as speculation for quick profit should be avoided (see the guideline on “Confidential Information”). Because personal investments may appear to influence official actions and decisions, or create the appearance of impropriety, members should disclose or dispose of such investments prior to accepting a position in a local government. Should the conflict of interest arise during employment, the member should make full disclosure and/or recuse themselves prior to any official action by the governing body that may affect such investments. </a:t>
            </a:r>
          </a:p>
          <a:p>
            <a:endParaRPr lang="en-US" dirty="0"/>
          </a:p>
          <a:p>
            <a:r>
              <a:rPr lang="en-US" dirty="0"/>
              <a:t>This guideline is not intended to prohibit a member from having or acquiring an interest in or deriving a benefit from any investment when the interest or benefit is due to ownership by the member or the member’s family of a de </a:t>
            </a:r>
            <a:r>
              <a:rPr lang="en-US" dirty="0" err="1"/>
              <a:t>minimus</a:t>
            </a:r>
            <a:r>
              <a:rPr lang="en-US" dirty="0"/>
              <a:t> percentage of a corporation traded on a recognized stock exchange even though the corporation or its subsidiaries may do business with the local government.</a:t>
            </a:r>
          </a:p>
        </p:txBody>
      </p:sp>
      <p:pic>
        <p:nvPicPr>
          <p:cNvPr id="5" name="Picture 4">
            <a:extLst>
              <a:ext uri="{FF2B5EF4-FFF2-40B4-BE49-F238E27FC236}">
                <a16:creationId xmlns:a16="http://schemas.microsoft.com/office/drawing/2014/main" id="{8FD6CEEB-D600-530B-A850-420936F6E0A4}"/>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2737421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95F03-FEBA-6B12-9ACC-302906A1F842}"/>
              </a:ext>
            </a:extLst>
          </p:cNvPr>
          <p:cNvSpPr txBox="1"/>
          <p:nvPr/>
        </p:nvSpPr>
        <p:spPr>
          <a:xfrm>
            <a:off x="3397623" y="0"/>
            <a:ext cx="6096000" cy="769441"/>
          </a:xfrm>
          <a:prstGeom prst="rect">
            <a:avLst/>
          </a:prstGeom>
          <a:noFill/>
        </p:spPr>
        <p:txBody>
          <a:bodyPr wrap="square">
            <a:spAutoFit/>
          </a:bodyPr>
          <a:lstStyle/>
          <a:p>
            <a:r>
              <a:rPr lang="en-US" sz="4400" b="1" dirty="0"/>
              <a:t>Tenet 12 </a:t>
            </a:r>
            <a:r>
              <a:rPr lang="en-US" sz="4400" b="1" dirty="0">
                <a:solidFill>
                  <a:srgbClr val="FF0000"/>
                </a:solidFill>
              </a:rPr>
              <a:t>Guidelines</a:t>
            </a:r>
          </a:p>
        </p:txBody>
      </p:sp>
      <p:sp>
        <p:nvSpPr>
          <p:cNvPr id="4" name="TextBox 3">
            <a:extLst>
              <a:ext uri="{FF2B5EF4-FFF2-40B4-BE49-F238E27FC236}">
                <a16:creationId xmlns:a16="http://schemas.microsoft.com/office/drawing/2014/main" id="{D1AD898A-FE0A-E57F-2409-78D482757AFC}"/>
              </a:ext>
            </a:extLst>
          </p:cNvPr>
          <p:cNvSpPr txBox="1"/>
          <p:nvPr/>
        </p:nvSpPr>
        <p:spPr>
          <a:xfrm>
            <a:off x="0" y="1336770"/>
            <a:ext cx="12192000" cy="4524315"/>
          </a:xfrm>
          <a:prstGeom prst="rect">
            <a:avLst/>
          </a:prstGeom>
          <a:noFill/>
        </p:spPr>
        <p:txBody>
          <a:bodyPr wrap="square">
            <a:spAutoFit/>
          </a:bodyPr>
          <a:lstStyle/>
          <a:p>
            <a:r>
              <a:rPr lang="en-US" sz="2400" b="1" u="sng" dirty="0"/>
              <a:t>Personal Relationships:</a:t>
            </a:r>
            <a:r>
              <a:rPr lang="en-US" dirty="0"/>
              <a:t> In any instance where there is a conflict of interest, appearance of a conflict of interest, or personal financial gain of a member by virtue of a relationship with any individual, spouse/partner, group, agency, vendor or other entity, the member shall disclose the relationship to the organization. For example, if the member has a relative that works for a developer doing business with the local government, that fact should be disclosed. </a:t>
            </a:r>
          </a:p>
          <a:p>
            <a:endParaRPr lang="en-US" dirty="0"/>
          </a:p>
          <a:p>
            <a:r>
              <a:rPr lang="en-US" sz="2400" b="1" u="sng" dirty="0"/>
              <a:t>Confidential Information:</a:t>
            </a:r>
            <a:r>
              <a:rPr lang="en-US" dirty="0"/>
              <a:t> Members shall not disclose to others, or use to advance their personal interest, intellectual property, confidential information, or information that is not yet public knowledge, that has been acquired by them in the course of their official duties. Information that may be in the public domain or accessible by means of an open records request, is not confidential. </a:t>
            </a:r>
          </a:p>
          <a:p>
            <a:endParaRPr lang="en-US" dirty="0"/>
          </a:p>
          <a:p>
            <a:r>
              <a:rPr lang="en-US" sz="2400" b="1" u="sng" dirty="0"/>
              <a:t>Private Employment:</a:t>
            </a:r>
            <a:r>
              <a:rPr lang="en-US" dirty="0"/>
              <a:t> Members should not engage in, solicit, negotiate for, or promise to accept private employment, nor should they render services for private interests or conduct a private business when such employment, service, or business creates a conflict with or impairs the proper discharge of their official duties. Teaching, lecturing, writing, or consulting are typical activities that may not involve conflict of interest, or impair the proper discharge of their official duties. Prior notification of the appointing authority is appropriate in all cases of outside employment.</a:t>
            </a:r>
          </a:p>
        </p:txBody>
      </p:sp>
      <p:cxnSp>
        <p:nvCxnSpPr>
          <p:cNvPr id="6" name="Straight Connector 5">
            <a:extLst>
              <a:ext uri="{FF2B5EF4-FFF2-40B4-BE49-F238E27FC236}">
                <a16:creationId xmlns:a16="http://schemas.microsoft.com/office/drawing/2014/main" id="{DB9E1EFA-5694-D7AD-F857-5D9C102B91FE}"/>
              </a:ext>
            </a:extLst>
          </p:cNvPr>
          <p:cNvCxnSpPr/>
          <p:nvPr/>
        </p:nvCxnSpPr>
        <p:spPr>
          <a:xfrm>
            <a:off x="2814918" y="2259106"/>
            <a:ext cx="1371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69A4C8CD-AE62-F074-D306-51AAFCC86E7B}"/>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4345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5F291-A946-A1B9-48CF-69251153FD42}"/>
              </a:ext>
            </a:extLst>
          </p:cNvPr>
          <p:cNvSpPr txBox="1"/>
          <p:nvPr/>
        </p:nvSpPr>
        <p:spPr>
          <a:xfrm>
            <a:off x="0" y="1190109"/>
            <a:ext cx="12192000" cy="4431983"/>
          </a:xfrm>
          <a:prstGeom prst="rect">
            <a:avLst/>
          </a:prstGeom>
          <a:noFill/>
        </p:spPr>
        <p:txBody>
          <a:bodyPr wrap="square">
            <a:spAutoFit/>
          </a:bodyPr>
          <a:lstStyle/>
          <a:p>
            <a:r>
              <a:rPr lang="en-US" sz="2400" b="1" u="sng" dirty="0"/>
              <a:t>Representation:</a:t>
            </a:r>
            <a:r>
              <a:rPr lang="en-US" dirty="0"/>
              <a:t> Members should not represent any outside interest before any agency, whether public or private, except with the authorization of or at the direction of the appointing authority they serve. </a:t>
            </a:r>
          </a:p>
          <a:p>
            <a:endParaRPr lang="en-US" dirty="0"/>
          </a:p>
          <a:p>
            <a:r>
              <a:rPr lang="en-US" sz="2400" b="1" u="sng" dirty="0"/>
              <a:t>Endorsements:</a:t>
            </a:r>
            <a:r>
              <a:rPr lang="en-US" dirty="0"/>
              <a:t> Members should not endorse commercial products or services by agreeing to use their photograph, endorsement, or quotation in paid or other commercial advertisements, marketing materials, social media, or other documents, whether the member is compensated or not for the member’s support. Members may, however, provide verbal professional references as part of the due diligence phase of competitive process or in response to a direct inquiry. </a:t>
            </a:r>
          </a:p>
          <a:p>
            <a:endParaRPr lang="en-US" dirty="0"/>
          </a:p>
          <a:p>
            <a:r>
              <a:rPr lang="en-US" dirty="0"/>
              <a:t>Members may agree to endorse the following, provided they do not receive any compensation: (1) books or other publications; (2) professional development or educational services provided by nonprofit membership organizations or recognized educational institutions; (3) products and/or services in which the local government has a direct economic interest. </a:t>
            </a:r>
          </a:p>
          <a:p>
            <a:endParaRPr lang="en-US" dirty="0"/>
          </a:p>
          <a:p>
            <a:r>
              <a:rPr lang="en-US" dirty="0"/>
              <a:t>Members’ observations, opinions, and analyses of commercial products used or tested by their local governments are appropriate and useful to the profession when included as part of professional articles and reports.</a:t>
            </a:r>
          </a:p>
        </p:txBody>
      </p:sp>
      <p:sp>
        <p:nvSpPr>
          <p:cNvPr id="4" name="TextBox 3">
            <a:extLst>
              <a:ext uri="{FF2B5EF4-FFF2-40B4-BE49-F238E27FC236}">
                <a16:creationId xmlns:a16="http://schemas.microsoft.com/office/drawing/2014/main" id="{FE34A397-E35A-0D92-7BC6-06FBD6E6AFB6}"/>
              </a:ext>
            </a:extLst>
          </p:cNvPr>
          <p:cNvSpPr txBox="1"/>
          <p:nvPr/>
        </p:nvSpPr>
        <p:spPr>
          <a:xfrm>
            <a:off x="3397623" y="0"/>
            <a:ext cx="6096000" cy="769441"/>
          </a:xfrm>
          <a:prstGeom prst="rect">
            <a:avLst/>
          </a:prstGeom>
          <a:noFill/>
        </p:spPr>
        <p:txBody>
          <a:bodyPr wrap="square">
            <a:spAutoFit/>
          </a:bodyPr>
          <a:lstStyle/>
          <a:p>
            <a:r>
              <a:rPr lang="en-US" sz="4400" b="1" dirty="0"/>
              <a:t>Tenet 12 </a:t>
            </a:r>
            <a:r>
              <a:rPr lang="en-US" sz="4400" b="1" dirty="0">
                <a:solidFill>
                  <a:srgbClr val="FF0000"/>
                </a:solidFill>
              </a:rPr>
              <a:t>Guidelines</a:t>
            </a:r>
          </a:p>
        </p:txBody>
      </p:sp>
      <p:cxnSp>
        <p:nvCxnSpPr>
          <p:cNvPr id="6" name="Straight Connector 5">
            <a:extLst>
              <a:ext uri="{FF2B5EF4-FFF2-40B4-BE49-F238E27FC236}">
                <a16:creationId xmlns:a16="http://schemas.microsoft.com/office/drawing/2014/main" id="{A4716CE4-ECE7-BD59-A86B-85029BDDD028}"/>
              </a:ext>
            </a:extLst>
          </p:cNvPr>
          <p:cNvCxnSpPr/>
          <p:nvPr/>
        </p:nvCxnSpPr>
        <p:spPr>
          <a:xfrm>
            <a:off x="1353671" y="3039035"/>
            <a:ext cx="429409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C178FE9-9816-F755-9A7E-6C38F3BC2CAF}"/>
              </a:ext>
            </a:extLst>
          </p:cNvPr>
          <p:cNvPicPr>
            <a:picLocks noChangeAspect="1"/>
          </p:cNvPicPr>
          <p:nvPr/>
        </p:nvPicPr>
        <p:blipFill>
          <a:blip r:embed="rId3"/>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3709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D33F9-2D34-9DBA-96C6-C2D62C4C7266}"/>
              </a:ext>
            </a:extLst>
          </p:cNvPr>
          <p:cNvSpPr txBox="1"/>
          <p:nvPr/>
        </p:nvSpPr>
        <p:spPr>
          <a:xfrm>
            <a:off x="1479177" y="502024"/>
            <a:ext cx="8275279" cy="3416320"/>
          </a:xfrm>
          <a:prstGeom prst="rect">
            <a:avLst/>
          </a:prstGeom>
          <a:noFill/>
          <a:ln>
            <a:solidFill>
              <a:srgbClr val="0070C0"/>
            </a:solidFill>
          </a:ln>
        </p:spPr>
        <p:txBody>
          <a:bodyPr wrap="none" rtlCol="0">
            <a:spAutoFit/>
          </a:bodyPr>
          <a:lstStyle/>
          <a:p>
            <a:r>
              <a:rPr lang="en-US" b="1" dirty="0"/>
              <a:t>ICMA Ethics Enforcement 2023</a:t>
            </a:r>
          </a:p>
          <a:p>
            <a:endParaRPr lang="en-US" dirty="0"/>
          </a:p>
          <a:p>
            <a:r>
              <a:rPr lang="en-US" dirty="0"/>
              <a:t>Committee on Professional Conduct (CPC) received 79 Ethics Complaints in 2023</a:t>
            </a:r>
          </a:p>
          <a:p>
            <a:endParaRPr lang="en-US" dirty="0"/>
          </a:p>
          <a:p>
            <a:r>
              <a:rPr lang="en-US" dirty="0"/>
              <a:t>16 Ethics Case Reviews completed</a:t>
            </a:r>
          </a:p>
          <a:p>
            <a:r>
              <a:rPr lang="en-US" dirty="0"/>
              <a:t>	1 public censure with revocation of Credentialed Manager status</a:t>
            </a:r>
          </a:p>
          <a:p>
            <a:r>
              <a:rPr lang="en-US" dirty="0"/>
              <a:t>	1 public censure</a:t>
            </a:r>
          </a:p>
          <a:p>
            <a:r>
              <a:rPr lang="en-US" dirty="0"/>
              <a:t>	7 private censures</a:t>
            </a:r>
          </a:p>
          <a:p>
            <a:r>
              <a:rPr lang="en-US" dirty="0"/>
              <a:t>	7 closed with or without advice</a:t>
            </a:r>
          </a:p>
          <a:p>
            <a:endParaRPr lang="en-US" dirty="0"/>
          </a:p>
          <a:p>
            <a:r>
              <a:rPr lang="en-US" dirty="0"/>
              <a:t>22 Ethics Cases Pending</a:t>
            </a:r>
          </a:p>
          <a:p>
            <a:endParaRPr lang="en-US" dirty="0"/>
          </a:p>
        </p:txBody>
      </p:sp>
      <p:sp>
        <p:nvSpPr>
          <p:cNvPr id="3" name="TextBox 2">
            <a:extLst>
              <a:ext uri="{FF2B5EF4-FFF2-40B4-BE49-F238E27FC236}">
                <a16:creationId xmlns:a16="http://schemas.microsoft.com/office/drawing/2014/main" id="{EDA3B009-DDB3-56BA-F760-358821B43768}"/>
              </a:ext>
            </a:extLst>
          </p:cNvPr>
          <p:cNvSpPr txBox="1"/>
          <p:nvPr/>
        </p:nvSpPr>
        <p:spPr>
          <a:xfrm>
            <a:off x="1479177" y="4324651"/>
            <a:ext cx="8586453" cy="2031325"/>
          </a:xfrm>
          <a:prstGeom prst="rect">
            <a:avLst/>
          </a:prstGeom>
          <a:noFill/>
          <a:ln>
            <a:solidFill>
              <a:srgbClr val="0070C0"/>
            </a:solidFill>
          </a:ln>
        </p:spPr>
        <p:txBody>
          <a:bodyPr wrap="none" rtlCol="0">
            <a:spAutoFit/>
          </a:bodyPr>
          <a:lstStyle/>
          <a:p>
            <a:pPr algn="ctr"/>
            <a:r>
              <a:rPr lang="en-US" b="1" dirty="0"/>
              <a:t>ICMA Ethics Staff</a:t>
            </a:r>
            <a:r>
              <a:rPr lang="en-US" dirty="0"/>
              <a:t>		(202) 962-3513	</a:t>
            </a:r>
          </a:p>
          <a:p>
            <a:endParaRPr lang="en-US" dirty="0"/>
          </a:p>
          <a:p>
            <a:r>
              <a:rPr lang="en-US" dirty="0"/>
              <a:t>Jessica Cowles	ICMA Ethics Director			</a:t>
            </a:r>
            <a:r>
              <a:rPr lang="en-US" dirty="0">
                <a:hlinkClick r:id="rId2"/>
              </a:rPr>
              <a:t>jcowles@icma.org</a:t>
            </a:r>
            <a:r>
              <a:rPr lang="en-US" dirty="0"/>
              <a:t>	</a:t>
            </a:r>
          </a:p>
          <a:p>
            <a:endParaRPr lang="en-US" dirty="0"/>
          </a:p>
          <a:p>
            <a:r>
              <a:rPr lang="en-US" dirty="0"/>
              <a:t>Camilla </a:t>
            </a:r>
            <a:r>
              <a:rPr lang="en-US" dirty="0" err="1"/>
              <a:t>Posthill</a:t>
            </a:r>
            <a:r>
              <a:rPr lang="en-US" dirty="0"/>
              <a:t>	ICMA Ethics Senior Program Manager		</a:t>
            </a:r>
            <a:r>
              <a:rPr lang="en-US" dirty="0">
                <a:hlinkClick r:id="rId3"/>
              </a:rPr>
              <a:t>cposthill@icma.org</a:t>
            </a:r>
            <a:endParaRPr lang="en-US" dirty="0"/>
          </a:p>
          <a:p>
            <a:endParaRPr lang="en-US" dirty="0"/>
          </a:p>
          <a:p>
            <a:endParaRPr lang="en-US" dirty="0"/>
          </a:p>
        </p:txBody>
      </p:sp>
      <p:pic>
        <p:nvPicPr>
          <p:cNvPr id="4" name="Picture 3">
            <a:extLst>
              <a:ext uri="{FF2B5EF4-FFF2-40B4-BE49-F238E27FC236}">
                <a16:creationId xmlns:a16="http://schemas.microsoft.com/office/drawing/2014/main" id="{D8D0268F-2BF6-83A8-96DA-40DD01727778}"/>
              </a:ext>
            </a:extLst>
          </p:cNvPr>
          <p:cNvPicPr>
            <a:picLocks noChangeAspect="1"/>
          </p:cNvPicPr>
          <p:nvPr/>
        </p:nvPicPr>
        <p:blipFill>
          <a:blip r:embed="rId4"/>
          <a:stretch>
            <a:fillRect/>
          </a:stretch>
        </p:blipFill>
        <p:spPr>
          <a:xfrm>
            <a:off x="10354691" y="199597"/>
            <a:ext cx="1729733" cy="402814"/>
          </a:xfrm>
          <a:prstGeom prst="rect">
            <a:avLst/>
          </a:prstGeom>
        </p:spPr>
      </p:pic>
    </p:spTree>
    <p:extLst>
      <p:ext uri="{BB962C8B-B14F-4D97-AF65-F5344CB8AC3E}">
        <p14:creationId xmlns:p14="http://schemas.microsoft.com/office/powerpoint/2010/main" val="178219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450E8-7815-AFC9-9E4F-1E878B4ECD33}"/>
              </a:ext>
            </a:extLst>
          </p:cNvPr>
          <p:cNvPicPr>
            <a:picLocks noChangeAspect="1"/>
          </p:cNvPicPr>
          <p:nvPr/>
        </p:nvPicPr>
        <p:blipFill>
          <a:blip r:embed="rId2"/>
          <a:stretch>
            <a:fillRect/>
          </a:stretch>
        </p:blipFill>
        <p:spPr>
          <a:xfrm>
            <a:off x="3181350" y="407527"/>
            <a:ext cx="4743450" cy="4109150"/>
          </a:xfrm>
          <a:prstGeom prst="rect">
            <a:avLst/>
          </a:prstGeom>
        </p:spPr>
      </p:pic>
      <p:sp>
        <p:nvSpPr>
          <p:cNvPr id="4" name="TextBox 3">
            <a:extLst>
              <a:ext uri="{FF2B5EF4-FFF2-40B4-BE49-F238E27FC236}">
                <a16:creationId xmlns:a16="http://schemas.microsoft.com/office/drawing/2014/main" id="{77E250F0-1E54-4027-A2AA-F809D1BCAB1A}"/>
              </a:ext>
            </a:extLst>
          </p:cNvPr>
          <p:cNvSpPr txBox="1"/>
          <p:nvPr/>
        </p:nvSpPr>
        <p:spPr>
          <a:xfrm>
            <a:off x="2952750" y="5029200"/>
            <a:ext cx="5724644" cy="1569660"/>
          </a:xfrm>
          <a:prstGeom prst="rect">
            <a:avLst/>
          </a:prstGeom>
          <a:noFill/>
        </p:spPr>
        <p:txBody>
          <a:bodyPr wrap="none" rtlCol="0">
            <a:spAutoFit/>
          </a:bodyPr>
          <a:lstStyle/>
          <a:p>
            <a:pPr algn="ctr"/>
            <a:r>
              <a:rPr lang="en-US" sz="2400" dirty="0"/>
              <a:t>Dave Slezickey</a:t>
            </a:r>
          </a:p>
          <a:p>
            <a:endParaRPr lang="en-US" dirty="0"/>
          </a:p>
          <a:p>
            <a:pPr algn="ctr"/>
            <a:r>
              <a:rPr lang="en-US" dirty="0"/>
              <a:t>405-368-3705</a:t>
            </a:r>
          </a:p>
          <a:p>
            <a:endParaRPr lang="en-US" dirty="0"/>
          </a:p>
          <a:p>
            <a:r>
              <a:rPr lang="en-US" dirty="0">
                <a:hlinkClick r:id="rId3"/>
              </a:rPr>
              <a:t>dave@thevillageok.gov</a:t>
            </a:r>
            <a:r>
              <a:rPr lang="en-US" dirty="0"/>
              <a:t>	</a:t>
            </a:r>
            <a:r>
              <a:rPr lang="en-US" dirty="0">
                <a:hlinkClick r:id="rId4"/>
              </a:rPr>
              <a:t>dslezickey@icma.org</a:t>
            </a:r>
            <a:r>
              <a:rPr lang="en-US" dirty="0"/>
              <a:t>	</a:t>
            </a:r>
          </a:p>
        </p:txBody>
      </p:sp>
    </p:spTree>
    <p:extLst>
      <p:ext uri="{BB962C8B-B14F-4D97-AF65-F5344CB8AC3E}">
        <p14:creationId xmlns:p14="http://schemas.microsoft.com/office/powerpoint/2010/main" val="7698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24576-759E-3C4B-2006-65F1DB66F5F0}"/>
              </a:ext>
            </a:extLst>
          </p:cNvPr>
          <p:cNvPicPr>
            <a:picLocks noChangeAspect="1"/>
          </p:cNvPicPr>
          <p:nvPr/>
        </p:nvPicPr>
        <p:blipFill>
          <a:blip r:embed="rId3"/>
          <a:stretch>
            <a:fillRect/>
          </a:stretch>
        </p:blipFill>
        <p:spPr>
          <a:xfrm>
            <a:off x="2318994" y="34020"/>
            <a:ext cx="7591859" cy="6823979"/>
          </a:xfrm>
          <a:prstGeom prst="rect">
            <a:avLst/>
          </a:prstGeom>
        </p:spPr>
      </p:pic>
      <p:sp>
        <p:nvSpPr>
          <p:cNvPr id="4" name="Oval 3">
            <a:extLst>
              <a:ext uri="{FF2B5EF4-FFF2-40B4-BE49-F238E27FC236}">
                <a16:creationId xmlns:a16="http://schemas.microsoft.com/office/drawing/2014/main" id="{0431CBEF-109F-0481-4328-C4B353CE4FCA}"/>
              </a:ext>
            </a:extLst>
          </p:cNvPr>
          <p:cNvSpPr/>
          <p:nvPr/>
        </p:nvSpPr>
        <p:spPr>
          <a:xfrm>
            <a:off x="2318994" y="3917577"/>
            <a:ext cx="1688230" cy="6902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a:extLst>
              <a:ext uri="{FF2B5EF4-FFF2-40B4-BE49-F238E27FC236}">
                <a16:creationId xmlns:a16="http://schemas.microsoft.com/office/drawing/2014/main" id="{44ACB0E0-BEAA-F235-3FF0-E3BA1FF09E84}"/>
              </a:ext>
            </a:extLst>
          </p:cNvPr>
          <p:cNvSpPr txBox="1"/>
          <p:nvPr/>
        </p:nvSpPr>
        <p:spPr>
          <a:xfrm>
            <a:off x="7829550" y="504825"/>
            <a:ext cx="2755819" cy="369332"/>
          </a:xfrm>
          <a:prstGeom prst="rect">
            <a:avLst/>
          </a:prstGeom>
          <a:noFill/>
        </p:spPr>
        <p:txBody>
          <a:bodyPr wrap="none" rtlCol="0">
            <a:spAutoFit/>
          </a:bodyPr>
          <a:lstStyle/>
          <a:p>
            <a:r>
              <a:rPr lang="en-US" dirty="0"/>
              <a:t>$31 million annual budget</a:t>
            </a:r>
          </a:p>
        </p:txBody>
      </p:sp>
      <p:sp>
        <p:nvSpPr>
          <p:cNvPr id="6" name="TextBox 5">
            <a:extLst>
              <a:ext uri="{FF2B5EF4-FFF2-40B4-BE49-F238E27FC236}">
                <a16:creationId xmlns:a16="http://schemas.microsoft.com/office/drawing/2014/main" id="{76458E72-05FF-AE42-8A3B-E9FE278C042D}"/>
              </a:ext>
            </a:extLst>
          </p:cNvPr>
          <p:cNvSpPr txBox="1"/>
          <p:nvPr/>
        </p:nvSpPr>
        <p:spPr>
          <a:xfrm>
            <a:off x="2581275" y="4695825"/>
            <a:ext cx="1351652" cy="369332"/>
          </a:xfrm>
          <a:prstGeom prst="rect">
            <a:avLst/>
          </a:prstGeom>
          <a:noFill/>
        </p:spPr>
        <p:txBody>
          <a:bodyPr wrap="none" rtlCol="0">
            <a:spAutoFit/>
          </a:bodyPr>
          <a:lstStyle/>
          <a:p>
            <a:r>
              <a:rPr lang="en-US" dirty="0"/>
              <a:t>19.8% 2023</a:t>
            </a:r>
          </a:p>
        </p:txBody>
      </p:sp>
    </p:spTree>
    <p:extLst>
      <p:ext uri="{BB962C8B-B14F-4D97-AF65-F5344CB8AC3E}">
        <p14:creationId xmlns:p14="http://schemas.microsoft.com/office/powerpoint/2010/main" val="333156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0166C-5019-D81E-7CE1-741C02220C63}"/>
              </a:ext>
            </a:extLst>
          </p:cNvPr>
          <p:cNvPicPr>
            <a:picLocks noChangeAspect="1"/>
          </p:cNvPicPr>
          <p:nvPr/>
        </p:nvPicPr>
        <p:blipFill>
          <a:blip r:embed="rId2"/>
          <a:stretch>
            <a:fillRect/>
          </a:stretch>
        </p:blipFill>
        <p:spPr>
          <a:xfrm>
            <a:off x="115028" y="71441"/>
            <a:ext cx="9625586" cy="4674295"/>
          </a:xfrm>
          <a:prstGeom prst="rect">
            <a:avLst/>
          </a:prstGeom>
        </p:spPr>
      </p:pic>
      <p:sp>
        <p:nvSpPr>
          <p:cNvPr id="4" name="TextBox 3">
            <a:extLst>
              <a:ext uri="{FF2B5EF4-FFF2-40B4-BE49-F238E27FC236}">
                <a16:creationId xmlns:a16="http://schemas.microsoft.com/office/drawing/2014/main" id="{8A24C7E7-3458-87F4-7333-63C0F4CFC90C}"/>
              </a:ext>
            </a:extLst>
          </p:cNvPr>
          <p:cNvSpPr txBox="1"/>
          <p:nvPr/>
        </p:nvSpPr>
        <p:spPr>
          <a:xfrm>
            <a:off x="6601049" y="0"/>
            <a:ext cx="5475923" cy="369332"/>
          </a:xfrm>
          <a:prstGeom prst="rect">
            <a:avLst/>
          </a:prstGeom>
          <a:noFill/>
        </p:spPr>
        <p:txBody>
          <a:bodyPr wrap="none" rtlCol="0">
            <a:spAutoFit/>
          </a:bodyPr>
          <a:lstStyle/>
          <a:p>
            <a:r>
              <a:rPr lang="en-US" dirty="0">
                <a:hlinkClick r:id="rId3"/>
              </a:rPr>
              <a:t>www.icma.org/icma-voluntary-credentialing-program</a:t>
            </a:r>
            <a:r>
              <a:rPr lang="en-US" dirty="0"/>
              <a:t> </a:t>
            </a:r>
          </a:p>
        </p:txBody>
      </p:sp>
      <p:sp>
        <p:nvSpPr>
          <p:cNvPr id="5" name="Rectangle 1">
            <a:extLst>
              <a:ext uri="{FF2B5EF4-FFF2-40B4-BE49-F238E27FC236}">
                <a16:creationId xmlns:a16="http://schemas.microsoft.com/office/drawing/2014/main" id="{9DFBA071-5E76-C492-B54A-D3C1A1D9C508}"/>
              </a:ext>
            </a:extLst>
          </p:cNvPr>
          <p:cNvSpPr>
            <a:spLocks noChangeArrowheads="1"/>
          </p:cNvSpPr>
          <p:nvPr/>
        </p:nvSpPr>
        <p:spPr bwMode="auto">
          <a:xfrm>
            <a:off x="1452641" y="546739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22222"/>
                </a:solidFill>
                <a:effectLst/>
                <a:latin typeface="Helvetica Neue"/>
              </a:rPr>
              <a:t>OKLAHOMA - 11</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4" tooltip="View Member Profile"/>
              </a:rPr>
              <a:t>Mr. Mike Bailey, CPA (Mike), City Manager, City of Bartlesville</a:t>
            </a:r>
            <a:endParaRPr kumimoji="0" lang="en-US" altLang="en-US" sz="900" b="0" i="0" u="none" strike="noStrike" cap="none" normalizeH="0" baseline="0" dirty="0">
              <a:ln>
                <a:noFill/>
              </a:ln>
              <a:solidFill>
                <a:srgbClr val="22222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5" tooltip="View Member Profile"/>
              </a:rPr>
              <a:t>Mr. Shaun W Barnett (Shaun), City Manager, City of Woodward, </a:t>
            </a:r>
            <a:r>
              <a:rPr kumimoji="0" lang="en-US" altLang="en-US" sz="1200" b="0" i="1" u="none" strike="noStrike" cap="none" normalizeH="0" baseline="0" dirty="0">
                <a:ln>
                  <a:noFill/>
                </a:ln>
                <a:solidFill>
                  <a:srgbClr val="0088CC"/>
                </a:solidFill>
                <a:effectLst/>
                <a:latin typeface="Helvetica Neue"/>
                <a:hlinkClick r:id="rId5" tooltip="View Member Profile"/>
              </a:rPr>
              <a:t>(Candidate)</a:t>
            </a:r>
            <a:endParaRPr kumimoji="0" lang="en-US" altLang="en-US" sz="900" b="0" i="0" u="none" strike="noStrike" cap="none" normalizeH="0" baseline="0" dirty="0">
              <a:ln>
                <a:noFill/>
              </a:ln>
              <a:solidFill>
                <a:srgbClr val="22222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6" tooltip="View Member Profile"/>
              </a:rPr>
              <a:t>Mr. Dale Bunn, ICMA-CM, MBA, CPM (Dale), City Manager / Public Works General Manager, City of Purcell</a:t>
            </a:r>
            <a:endParaRPr kumimoji="0" lang="en-US" altLang="en-US" sz="900" b="0" i="0" u="none" strike="noStrike" cap="none" normalizeH="0" baseline="0" dirty="0">
              <a:ln>
                <a:noFill/>
              </a:ln>
              <a:solidFill>
                <a:srgbClr val="222222"/>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7" tooltip="View Member Profile"/>
              </a:rPr>
              <a:t>Mr. John R. Dean, Jr., MPA, ICMA-CM (John), (Retired)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8" tooltip="View Member Profile"/>
              </a:rPr>
              <a:t>Mr. Jason B. Orr (Jason), City Manager, City of Chandler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9" tooltip="View Member Profile"/>
              </a:rPr>
              <a:t>Mr. Dave Slezickey, MBA, ICMA-CM (Dave), City Manager, City of the Village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10" tooltip="View Member Profile"/>
              </a:rPr>
              <a:t>Mr. Carl J. Stephani, ICMA-CM (Carl), (Retired)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11" tooltip="View Member Profile"/>
              </a:rPr>
              <a:t>Mr. Craig Stephenson, MS, ICMA-CM (Craig), City Manager, City of Ponca City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12" tooltip="View Member Profile"/>
              </a:rPr>
              <a:t>Mr. David J. Tillotson, ICMA-CM (David), City Manager, City of Glenpool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13" tooltip="View Member Profile"/>
              </a:rPr>
              <a:t>Mr. Steven C. Whitlock, MPA, ICMA-CM (Steve), Executive Director, Oklahoma Municipal Management Services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88CC"/>
                </a:solidFill>
                <a:effectLst/>
                <a:latin typeface="Helvetica Neue"/>
                <a:hlinkClick r:id="rId14" tooltip="View Member Profile"/>
              </a:rPr>
              <a:t>Mr. Timothy J. Young, MPA, ICMA-CM, MCRP (Tim), Assistant City Manager/Finance Director, City of El Reno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243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6A7A4-2219-5680-0AB5-FE37D6E5D379}"/>
              </a:ext>
            </a:extLst>
          </p:cNvPr>
          <p:cNvPicPr>
            <a:picLocks noChangeAspect="1"/>
          </p:cNvPicPr>
          <p:nvPr/>
        </p:nvPicPr>
        <p:blipFill>
          <a:blip r:embed="rId3"/>
          <a:stretch>
            <a:fillRect/>
          </a:stretch>
        </p:blipFill>
        <p:spPr>
          <a:xfrm>
            <a:off x="6058531" y="166942"/>
            <a:ext cx="6133469" cy="6691057"/>
          </a:xfrm>
          <a:prstGeom prst="rect">
            <a:avLst/>
          </a:prstGeom>
        </p:spPr>
      </p:pic>
      <p:pic>
        <p:nvPicPr>
          <p:cNvPr id="5" name="Picture 4">
            <a:extLst>
              <a:ext uri="{FF2B5EF4-FFF2-40B4-BE49-F238E27FC236}">
                <a16:creationId xmlns:a16="http://schemas.microsoft.com/office/drawing/2014/main" id="{A78CC612-AC46-3EF2-CE2F-ACFC96D7FB77}"/>
              </a:ext>
            </a:extLst>
          </p:cNvPr>
          <p:cNvPicPr>
            <a:picLocks noChangeAspect="1"/>
          </p:cNvPicPr>
          <p:nvPr/>
        </p:nvPicPr>
        <p:blipFill>
          <a:blip r:embed="rId4"/>
          <a:stretch>
            <a:fillRect/>
          </a:stretch>
        </p:blipFill>
        <p:spPr>
          <a:xfrm>
            <a:off x="0" y="0"/>
            <a:ext cx="4540306" cy="1875934"/>
          </a:xfrm>
          <a:prstGeom prst="rect">
            <a:avLst/>
          </a:prstGeom>
        </p:spPr>
      </p:pic>
      <p:pic>
        <p:nvPicPr>
          <p:cNvPr id="7" name="Picture 6">
            <a:extLst>
              <a:ext uri="{FF2B5EF4-FFF2-40B4-BE49-F238E27FC236}">
                <a16:creationId xmlns:a16="http://schemas.microsoft.com/office/drawing/2014/main" id="{199B14BC-928C-EB05-3C14-B32F3560078E}"/>
              </a:ext>
            </a:extLst>
          </p:cNvPr>
          <p:cNvPicPr>
            <a:picLocks noChangeAspect="1"/>
          </p:cNvPicPr>
          <p:nvPr/>
        </p:nvPicPr>
        <p:blipFill>
          <a:blip r:embed="rId5"/>
          <a:stretch>
            <a:fillRect/>
          </a:stretch>
        </p:blipFill>
        <p:spPr>
          <a:xfrm>
            <a:off x="65988" y="3555292"/>
            <a:ext cx="5571241" cy="1692637"/>
          </a:xfrm>
          <a:prstGeom prst="rect">
            <a:avLst/>
          </a:prstGeom>
        </p:spPr>
      </p:pic>
      <p:sp>
        <p:nvSpPr>
          <p:cNvPr id="8" name="TextBox 7">
            <a:extLst>
              <a:ext uri="{FF2B5EF4-FFF2-40B4-BE49-F238E27FC236}">
                <a16:creationId xmlns:a16="http://schemas.microsoft.com/office/drawing/2014/main" id="{66E82CAC-A7B8-172E-E65E-0884F7F1A8F2}"/>
              </a:ext>
            </a:extLst>
          </p:cNvPr>
          <p:cNvSpPr txBox="1"/>
          <p:nvPr/>
        </p:nvSpPr>
        <p:spPr>
          <a:xfrm>
            <a:off x="1508191" y="2068439"/>
            <a:ext cx="1935594" cy="1477328"/>
          </a:xfrm>
          <a:prstGeom prst="rect">
            <a:avLst/>
          </a:prstGeom>
          <a:noFill/>
        </p:spPr>
        <p:txBody>
          <a:bodyPr wrap="none" rtlCol="0">
            <a:spAutoFit/>
          </a:bodyPr>
          <a:lstStyle/>
          <a:p>
            <a:r>
              <a:rPr lang="en-US" b="1" dirty="0"/>
              <a:t>Boston, MA </a:t>
            </a:r>
          </a:p>
          <a:p>
            <a:r>
              <a:rPr lang="en-US" dirty="0"/>
              <a:t>April 10-12</a:t>
            </a:r>
          </a:p>
          <a:p>
            <a:endParaRPr lang="en-US" dirty="0"/>
          </a:p>
          <a:p>
            <a:r>
              <a:rPr lang="en-US" b="1" dirty="0"/>
              <a:t>Palm Desert, CA </a:t>
            </a:r>
          </a:p>
          <a:p>
            <a:r>
              <a:rPr lang="en-US" dirty="0"/>
              <a:t>June 5-7</a:t>
            </a:r>
          </a:p>
        </p:txBody>
      </p:sp>
      <p:sp>
        <p:nvSpPr>
          <p:cNvPr id="9" name="TextBox 8">
            <a:extLst>
              <a:ext uri="{FF2B5EF4-FFF2-40B4-BE49-F238E27FC236}">
                <a16:creationId xmlns:a16="http://schemas.microsoft.com/office/drawing/2014/main" id="{7E1D620A-3DEE-AF52-9FCF-F88BC918C3E4}"/>
              </a:ext>
            </a:extLst>
          </p:cNvPr>
          <p:cNvSpPr txBox="1"/>
          <p:nvPr/>
        </p:nvSpPr>
        <p:spPr>
          <a:xfrm>
            <a:off x="1131216" y="6014301"/>
            <a:ext cx="1946880" cy="369332"/>
          </a:xfrm>
          <a:prstGeom prst="rect">
            <a:avLst/>
          </a:prstGeom>
          <a:noFill/>
        </p:spPr>
        <p:txBody>
          <a:bodyPr wrap="none" rtlCol="0">
            <a:spAutoFit/>
          </a:bodyPr>
          <a:lstStyle/>
          <a:p>
            <a:r>
              <a:rPr lang="en-US" dirty="0">
                <a:hlinkClick r:id="rId6"/>
              </a:rPr>
              <a:t>www.lgr.icma.org</a:t>
            </a:r>
            <a:r>
              <a:rPr lang="en-US" dirty="0"/>
              <a:t> </a:t>
            </a:r>
          </a:p>
        </p:txBody>
      </p:sp>
      <p:sp>
        <p:nvSpPr>
          <p:cNvPr id="3" name="TextBox 2">
            <a:extLst>
              <a:ext uri="{FF2B5EF4-FFF2-40B4-BE49-F238E27FC236}">
                <a16:creationId xmlns:a16="http://schemas.microsoft.com/office/drawing/2014/main" id="{EE031A62-97A7-26C8-8DA2-33F5D0641492}"/>
              </a:ext>
            </a:extLst>
          </p:cNvPr>
          <p:cNvSpPr txBox="1"/>
          <p:nvPr/>
        </p:nvSpPr>
        <p:spPr>
          <a:xfrm>
            <a:off x="-62203" y="1741776"/>
            <a:ext cx="5827621" cy="369332"/>
          </a:xfrm>
          <a:prstGeom prst="rect">
            <a:avLst/>
          </a:prstGeom>
          <a:noFill/>
        </p:spPr>
        <p:txBody>
          <a:bodyPr wrap="none" rtlCol="0">
            <a:spAutoFit/>
          </a:bodyPr>
          <a:lstStyle/>
          <a:p>
            <a:r>
              <a:rPr lang="en-US" dirty="0"/>
              <a:t>How AI is Reshaping the Landscape of Local Government</a:t>
            </a:r>
          </a:p>
        </p:txBody>
      </p:sp>
      <p:sp>
        <p:nvSpPr>
          <p:cNvPr id="4" name="TextBox 3">
            <a:extLst>
              <a:ext uri="{FF2B5EF4-FFF2-40B4-BE49-F238E27FC236}">
                <a16:creationId xmlns:a16="http://schemas.microsoft.com/office/drawing/2014/main" id="{9A57B623-7710-10DF-DF6C-76EED4A18BD1}"/>
              </a:ext>
            </a:extLst>
          </p:cNvPr>
          <p:cNvSpPr txBox="1"/>
          <p:nvPr/>
        </p:nvSpPr>
        <p:spPr>
          <a:xfrm>
            <a:off x="2384491" y="4610100"/>
            <a:ext cx="2615011" cy="307777"/>
          </a:xfrm>
          <a:prstGeom prst="rect">
            <a:avLst/>
          </a:prstGeom>
          <a:noFill/>
        </p:spPr>
        <p:txBody>
          <a:bodyPr wrap="none" rtlCol="0">
            <a:spAutoFit/>
          </a:bodyPr>
          <a:lstStyle/>
          <a:p>
            <a:r>
              <a:rPr lang="en-US" sz="1400" dirty="0">
                <a:solidFill>
                  <a:srgbClr val="FF0000"/>
                </a:solidFill>
              </a:rPr>
              <a:t>Groups of 2 or more get 20% off</a:t>
            </a:r>
          </a:p>
        </p:txBody>
      </p:sp>
    </p:spTree>
    <p:extLst>
      <p:ext uri="{BB962C8B-B14F-4D97-AF65-F5344CB8AC3E}">
        <p14:creationId xmlns:p14="http://schemas.microsoft.com/office/powerpoint/2010/main" val="2870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6CFFF-93EC-D401-811D-AD38B24064BC}"/>
              </a:ext>
            </a:extLst>
          </p:cNvPr>
          <p:cNvSpPr txBox="1"/>
          <p:nvPr/>
        </p:nvSpPr>
        <p:spPr>
          <a:xfrm>
            <a:off x="3591612" y="1517715"/>
            <a:ext cx="3478773" cy="369332"/>
          </a:xfrm>
          <a:prstGeom prst="rect">
            <a:avLst/>
          </a:prstGeom>
          <a:noFill/>
        </p:spPr>
        <p:txBody>
          <a:bodyPr wrap="none" rtlCol="0">
            <a:spAutoFit/>
          </a:bodyPr>
          <a:lstStyle/>
          <a:p>
            <a:r>
              <a:rPr lang="en-US" dirty="0"/>
              <a:t>League of Women in Government</a:t>
            </a:r>
          </a:p>
        </p:txBody>
      </p:sp>
      <p:sp>
        <p:nvSpPr>
          <p:cNvPr id="3" name="TextBox 2">
            <a:extLst>
              <a:ext uri="{FF2B5EF4-FFF2-40B4-BE49-F238E27FC236}">
                <a16:creationId xmlns:a16="http://schemas.microsoft.com/office/drawing/2014/main" id="{0715F154-DA38-963F-1E5D-814550C3BB06}"/>
              </a:ext>
            </a:extLst>
          </p:cNvPr>
          <p:cNvSpPr txBox="1"/>
          <p:nvPr/>
        </p:nvSpPr>
        <p:spPr>
          <a:xfrm>
            <a:off x="3959258" y="3139126"/>
            <a:ext cx="1166281" cy="369332"/>
          </a:xfrm>
          <a:prstGeom prst="rect">
            <a:avLst/>
          </a:prstGeom>
          <a:noFill/>
        </p:spPr>
        <p:txBody>
          <a:bodyPr wrap="none" rtlCol="0">
            <a:spAutoFit/>
          </a:bodyPr>
          <a:lstStyle/>
          <a:p>
            <a:r>
              <a:rPr lang="en-US" dirty="0" err="1"/>
              <a:t>SheLeads</a:t>
            </a:r>
            <a:endParaRPr lang="en-US" dirty="0"/>
          </a:p>
        </p:txBody>
      </p:sp>
      <p:pic>
        <p:nvPicPr>
          <p:cNvPr id="9" name="Picture 8">
            <a:extLst>
              <a:ext uri="{FF2B5EF4-FFF2-40B4-BE49-F238E27FC236}">
                <a16:creationId xmlns:a16="http://schemas.microsoft.com/office/drawing/2014/main" id="{95AC584C-A82C-ACDA-21BB-85FA400A2527}"/>
              </a:ext>
            </a:extLst>
          </p:cNvPr>
          <p:cNvPicPr>
            <a:picLocks noChangeAspect="1"/>
          </p:cNvPicPr>
          <p:nvPr/>
        </p:nvPicPr>
        <p:blipFill>
          <a:blip r:embed="rId2"/>
          <a:stretch>
            <a:fillRect/>
          </a:stretch>
        </p:blipFill>
        <p:spPr>
          <a:xfrm>
            <a:off x="0" y="4792271"/>
            <a:ext cx="7824247" cy="2065729"/>
          </a:xfrm>
          <a:prstGeom prst="rect">
            <a:avLst/>
          </a:prstGeom>
        </p:spPr>
      </p:pic>
      <p:pic>
        <p:nvPicPr>
          <p:cNvPr id="11" name="Picture 10">
            <a:extLst>
              <a:ext uri="{FF2B5EF4-FFF2-40B4-BE49-F238E27FC236}">
                <a16:creationId xmlns:a16="http://schemas.microsoft.com/office/drawing/2014/main" id="{32D16B9B-BBC2-C9D2-25EE-60C3F6809EB1}"/>
              </a:ext>
            </a:extLst>
          </p:cNvPr>
          <p:cNvPicPr>
            <a:picLocks noChangeAspect="1"/>
          </p:cNvPicPr>
          <p:nvPr/>
        </p:nvPicPr>
        <p:blipFill>
          <a:blip r:embed="rId3"/>
          <a:stretch>
            <a:fillRect/>
          </a:stretch>
        </p:blipFill>
        <p:spPr>
          <a:xfrm>
            <a:off x="1555423" y="402255"/>
            <a:ext cx="8798704" cy="3748109"/>
          </a:xfrm>
          <a:prstGeom prst="rect">
            <a:avLst/>
          </a:prstGeom>
        </p:spPr>
      </p:pic>
      <p:pic>
        <p:nvPicPr>
          <p:cNvPr id="7" name="Picture 6">
            <a:extLst>
              <a:ext uri="{FF2B5EF4-FFF2-40B4-BE49-F238E27FC236}">
                <a16:creationId xmlns:a16="http://schemas.microsoft.com/office/drawing/2014/main" id="{BDCE6A33-18E7-A2BA-771F-CDDFB3B45030}"/>
              </a:ext>
            </a:extLst>
          </p:cNvPr>
          <p:cNvPicPr>
            <a:picLocks noChangeAspect="1"/>
          </p:cNvPicPr>
          <p:nvPr/>
        </p:nvPicPr>
        <p:blipFill>
          <a:blip r:embed="rId4"/>
          <a:stretch>
            <a:fillRect/>
          </a:stretch>
        </p:blipFill>
        <p:spPr>
          <a:xfrm>
            <a:off x="8279594" y="4635637"/>
            <a:ext cx="3478773" cy="1975600"/>
          </a:xfrm>
          <a:prstGeom prst="rect">
            <a:avLst/>
          </a:prstGeom>
        </p:spPr>
      </p:pic>
    </p:spTree>
    <p:extLst>
      <p:ext uri="{BB962C8B-B14F-4D97-AF65-F5344CB8AC3E}">
        <p14:creationId xmlns:p14="http://schemas.microsoft.com/office/powerpoint/2010/main" val="165658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5DFD7-20B2-8A67-7E7A-4FBBACE83DE8}"/>
              </a:ext>
            </a:extLst>
          </p:cNvPr>
          <p:cNvPicPr>
            <a:picLocks noChangeAspect="1"/>
          </p:cNvPicPr>
          <p:nvPr/>
        </p:nvPicPr>
        <p:blipFill>
          <a:blip r:embed="rId2"/>
          <a:stretch>
            <a:fillRect/>
          </a:stretch>
        </p:blipFill>
        <p:spPr>
          <a:xfrm>
            <a:off x="40272" y="0"/>
            <a:ext cx="5926706" cy="3355942"/>
          </a:xfrm>
          <a:prstGeom prst="rect">
            <a:avLst/>
          </a:prstGeom>
        </p:spPr>
      </p:pic>
      <p:pic>
        <p:nvPicPr>
          <p:cNvPr id="5" name="Picture 4">
            <a:extLst>
              <a:ext uri="{FF2B5EF4-FFF2-40B4-BE49-F238E27FC236}">
                <a16:creationId xmlns:a16="http://schemas.microsoft.com/office/drawing/2014/main" id="{50160175-E56A-1207-1DE1-4A987D4F94DE}"/>
              </a:ext>
            </a:extLst>
          </p:cNvPr>
          <p:cNvPicPr>
            <a:picLocks noChangeAspect="1"/>
          </p:cNvPicPr>
          <p:nvPr/>
        </p:nvPicPr>
        <p:blipFill>
          <a:blip r:embed="rId3"/>
          <a:stretch>
            <a:fillRect/>
          </a:stretch>
        </p:blipFill>
        <p:spPr>
          <a:xfrm>
            <a:off x="6095999" y="1"/>
            <a:ext cx="6080924" cy="3429000"/>
          </a:xfrm>
          <a:prstGeom prst="rect">
            <a:avLst/>
          </a:prstGeom>
        </p:spPr>
      </p:pic>
      <p:pic>
        <p:nvPicPr>
          <p:cNvPr id="7" name="Picture 6">
            <a:extLst>
              <a:ext uri="{FF2B5EF4-FFF2-40B4-BE49-F238E27FC236}">
                <a16:creationId xmlns:a16="http://schemas.microsoft.com/office/drawing/2014/main" id="{8C7EECF4-0617-BEED-26D5-69BCC34BC403}"/>
              </a:ext>
            </a:extLst>
          </p:cNvPr>
          <p:cNvPicPr>
            <a:picLocks noChangeAspect="1"/>
          </p:cNvPicPr>
          <p:nvPr/>
        </p:nvPicPr>
        <p:blipFill>
          <a:blip r:embed="rId4"/>
          <a:stretch>
            <a:fillRect/>
          </a:stretch>
        </p:blipFill>
        <p:spPr>
          <a:xfrm>
            <a:off x="33071" y="3429000"/>
            <a:ext cx="6062929" cy="3429000"/>
          </a:xfrm>
          <a:prstGeom prst="rect">
            <a:avLst/>
          </a:prstGeom>
        </p:spPr>
      </p:pic>
    </p:spTree>
    <p:extLst>
      <p:ext uri="{BB962C8B-B14F-4D97-AF65-F5344CB8AC3E}">
        <p14:creationId xmlns:p14="http://schemas.microsoft.com/office/powerpoint/2010/main" val="4098688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4306</Words>
  <Application>Microsoft Office PowerPoint</Application>
  <PresentationFormat>Widescreen</PresentationFormat>
  <Paragraphs>491</Paragraphs>
  <Slides>46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Aptos Display</vt:lpstr>
      <vt:lpstr>Aptos Narrow</vt:lpstr>
      <vt:lpstr>Arial</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Slezickey</dc:creator>
  <cp:lastModifiedBy>Dave Slezickey</cp:lastModifiedBy>
  <cp:revision>1</cp:revision>
  <dcterms:created xsi:type="dcterms:W3CDTF">2024-01-16T14:33:54Z</dcterms:created>
  <dcterms:modified xsi:type="dcterms:W3CDTF">2024-01-23T17:17:56Z</dcterms:modified>
</cp:coreProperties>
</file>