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2" r:id="rId4"/>
    <p:sldId id="263" r:id="rId5"/>
    <p:sldId id="264" r:id="rId6"/>
    <p:sldId id="265" r:id="rId7"/>
    <p:sldId id="295" r:id="rId8"/>
    <p:sldId id="266" r:id="rId9"/>
    <p:sldId id="267" r:id="rId10"/>
    <p:sldId id="284" r:id="rId11"/>
    <p:sldId id="293" r:id="rId12"/>
    <p:sldId id="292" r:id="rId13"/>
    <p:sldId id="285" r:id="rId14"/>
    <p:sldId id="296" r:id="rId15"/>
    <p:sldId id="288" r:id="rId16"/>
    <p:sldId id="289" r:id="rId17"/>
    <p:sldId id="298" r:id="rId18"/>
    <p:sldId id="299" r:id="rId19"/>
    <p:sldId id="300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283" r:id="rId2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51" d="100"/>
          <a:sy n="151" d="100"/>
        </p:scale>
        <p:origin x="222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324B23-5582-4B74-A32A-B3A28B2472B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28984-4F69-4E7C-A3F5-4A0AF242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8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414C-0D03-4FA3-8568-383E443266C2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391F-02FB-4144-A3B0-F9845B87932E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B11B-33C3-48B7-A59A-6BBE525A13A2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2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03B-CA96-4C52-AC14-C8C7CB61ED24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494F-8EBE-4E5B-BD86-EAA3D04C2DA4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9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3205-6C20-4672-A1A9-CF62E2C12AA3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CEB09-B768-4231-B379-297ED559CD73}" type="datetime1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1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C66-3F8E-4802-A178-69B810122B0E}" type="datetime1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8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89C-E321-41AF-B1DB-BFFAA49524D3}" type="datetime1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3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573-B91D-4291-8EE3-2235D369BB5F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9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0978-2147-4139-8CFD-DC2E859AD000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9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79B01-1B88-4A4A-9BF0-50CAE8C27E34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F986-84A2-4264-8B79-72D53E88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6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047750"/>
            <a:ext cx="9067800" cy="110251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Gill Sans MT" panose="020B0502020104020203" pitchFamily="34" charset="0"/>
              </a:rPr>
              <a:t>CMAO</a:t>
            </a:r>
            <a:r>
              <a:rPr lang="en-US" sz="6000" b="1" dirty="0" smtClean="0">
                <a:latin typeface="Gill Sans MT" panose="020B0502020104020203" pitchFamily="34" charset="0"/>
              </a:rPr>
              <a:t> </a:t>
            </a:r>
            <a:r>
              <a:rPr lang="en-US" sz="4000" b="1" dirty="0" smtClean="0">
                <a:latin typeface="Gill Sans MT" panose="020B0502020104020203" pitchFamily="34" charset="0"/>
              </a:rPr>
              <a:t>Winter Conference	</a:t>
            </a:r>
            <a:endParaRPr lang="en-US" sz="4000" b="1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038350"/>
            <a:ext cx="9067800" cy="1314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January 24, 2024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“Past performance is not a guarantee of future performance!”</a:t>
            </a:r>
          </a:p>
          <a:p>
            <a:pPr lvl="1"/>
            <a:r>
              <a:rPr lang="en-US" dirty="0" smtClean="0"/>
              <a:t>Meet regularly with your elected officials throughout the budget development process</a:t>
            </a:r>
          </a:p>
          <a:p>
            <a:pPr lvl="1"/>
            <a:r>
              <a:rPr lang="en-US" dirty="0" smtClean="0"/>
              <a:t>How do you ensure such interaction takes place?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962149"/>
            <a:ext cx="7924800" cy="2718793"/>
          </a:xfrm>
        </p:spPr>
        <p:txBody>
          <a:bodyPr>
            <a:normAutofit/>
          </a:bodyPr>
          <a:lstStyle/>
          <a:p>
            <a:r>
              <a:rPr lang="en-US" dirty="0" smtClean="0"/>
              <a:t>Do you publish a Budget Calendar?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0"/>
            <a:ext cx="4038600" cy="5041107"/>
          </a:xfrm>
        </p:spPr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867" y="0"/>
            <a:ext cx="326826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39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Share your projections and the sources of information that lead you to there</a:t>
            </a:r>
          </a:p>
          <a:p>
            <a:r>
              <a:rPr lang="en-US" dirty="0" smtClean="0"/>
              <a:t>“If you see (or feel) something, say something”</a:t>
            </a:r>
          </a:p>
          <a:p>
            <a:r>
              <a:rPr lang="en-US" dirty="0" smtClean="0"/>
              <a:t>Remember, being wrong in a projection is not a fatal error.  Keeping it a secrete until the checks bounce is….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These are your opportunities to </a:t>
            </a:r>
            <a:r>
              <a:rPr lang="en-US" u="sng" dirty="0" smtClean="0"/>
              <a:t>manage expectations</a:t>
            </a:r>
          </a:p>
          <a:p>
            <a:pPr lvl="1"/>
            <a:r>
              <a:rPr lang="en-US" dirty="0" smtClean="0"/>
              <a:t>Not just with your elected officials, but the community and the bargaining units with whom you may have to meet and confer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Mid-Year</a:t>
            </a:r>
          </a:p>
          <a:p>
            <a:pPr lvl="1"/>
            <a:r>
              <a:rPr lang="en-US" dirty="0" smtClean="0"/>
              <a:t>What are you seeing that raises concern?</a:t>
            </a:r>
          </a:p>
          <a:p>
            <a:pPr lvl="1"/>
            <a:r>
              <a:rPr lang="en-US" dirty="0" smtClean="0"/>
              <a:t>What are your budget managers seeing?</a:t>
            </a:r>
          </a:p>
          <a:p>
            <a:pPr lvl="1"/>
            <a:r>
              <a:rPr lang="en-US" dirty="0" smtClean="0"/>
              <a:t>What are your neighboring agencies seeing?</a:t>
            </a:r>
          </a:p>
          <a:p>
            <a:pPr lvl="1"/>
            <a:r>
              <a:rPr lang="en-US" dirty="0" smtClean="0"/>
              <a:t>What does the State look like?</a:t>
            </a:r>
          </a:p>
          <a:p>
            <a:pPr lvl="1"/>
            <a:r>
              <a:rPr lang="en-US" dirty="0" smtClean="0"/>
              <a:t>What do you see Nationally and Globally?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4807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Mid-Year</a:t>
            </a:r>
          </a:p>
          <a:p>
            <a:pPr lvl="1"/>
            <a:r>
              <a:rPr lang="en-US" dirty="0" smtClean="0"/>
              <a:t>Is it time to sound the alarm?</a:t>
            </a:r>
          </a:p>
          <a:p>
            <a:pPr lvl="1"/>
            <a:r>
              <a:rPr lang="en-US" dirty="0" smtClean="0"/>
              <a:t>Do you have Reserve Policies for Economic Uncertainty?</a:t>
            </a:r>
          </a:p>
          <a:p>
            <a:pPr lvl="1"/>
            <a:r>
              <a:rPr lang="en-US" dirty="0" smtClean="0"/>
              <a:t>What other strategies might be employed to recover from the unknown?</a:t>
            </a:r>
          </a:p>
          <a:p>
            <a:pPr lvl="1"/>
            <a:r>
              <a:rPr lang="en-US" dirty="0" smtClean="0"/>
              <a:t>If you do not have such polices, reserves, and strategies, then now is the time to develop them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/>
              <a:t>Late in the 4</a:t>
            </a:r>
            <a:r>
              <a:rPr lang="en-US" baseline="30000" dirty="0"/>
              <a:t>th</a:t>
            </a:r>
            <a:r>
              <a:rPr lang="en-US" dirty="0"/>
              <a:t> Quarter</a:t>
            </a:r>
          </a:p>
          <a:p>
            <a:pPr lvl="1"/>
            <a:r>
              <a:rPr lang="en-US" dirty="0"/>
              <a:t>What are you seeing that raises concern?</a:t>
            </a:r>
          </a:p>
          <a:p>
            <a:pPr lvl="1"/>
            <a:r>
              <a:rPr lang="en-US" dirty="0"/>
              <a:t>What are your budget managers seeing?</a:t>
            </a:r>
          </a:p>
          <a:p>
            <a:pPr lvl="1"/>
            <a:r>
              <a:rPr lang="en-US" dirty="0"/>
              <a:t>What are your neighboring agencies seeing?</a:t>
            </a:r>
          </a:p>
          <a:p>
            <a:pPr lvl="1"/>
            <a:r>
              <a:rPr lang="en-US" dirty="0"/>
              <a:t>What does the State look like?</a:t>
            </a:r>
          </a:p>
          <a:p>
            <a:pPr lvl="1"/>
            <a:r>
              <a:rPr lang="en-US" dirty="0"/>
              <a:t>What do you see Nationally and Globally?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CITY OF NORMAN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/>
              <a:t>Late in the 4</a:t>
            </a:r>
            <a:r>
              <a:rPr lang="en-US" baseline="30000" dirty="0"/>
              <a:t>th</a:t>
            </a:r>
            <a:r>
              <a:rPr lang="en-US" dirty="0"/>
              <a:t> Quarter</a:t>
            </a:r>
          </a:p>
          <a:p>
            <a:pPr lvl="1"/>
            <a:r>
              <a:rPr lang="en-US" dirty="0"/>
              <a:t>Typically at this stage of the fiscal year, the focus needs to be on how this realization will impact the budget you spent months developing.</a:t>
            </a:r>
          </a:p>
          <a:p>
            <a:pPr lvl="1"/>
            <a:r>
              <a:rPr lang="en-US" dirty="0"/>
              <a:t>Budget adoption is NOT an option. </a:t>
            </a:r>
          </a:p>
          <a:p>
            <a:pPr lvl="1"/>
            <a:r>
              <a:rPr lang="en-US" dirty="0" smtClean="0"/>
              <a:t>11 </a:t>
            </a:r>
            <a:r>
              <a:rPr lang="en-US" dirty="0" err="1" smtClean="0"/>
              <a:t>Okla.Stat.s</a:t>
            </a:r>
            <a:r>
              <a:rPr lang="en-US" dirty="0" smtClean="0"/>
              <a:t>. 17-201 thru 17-216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/>
              <a:t>Late in the 4</a:t>
            </a:r>
            <a:r>
              <a:rPr lang="en-US" baseline="30000" dirty="0"/>
              <a:t>th</a:t>
            </a:r>
            <a:r>
              <a:rPr lang="en-US" dirty="0"/>
              <a:t> Quarter</a:t>
            </a:r>
          </a:p>
          <a:p>
            <a:pPr lvl="1"/>
            <a:r>
              <a:rPr lang="en-US" dirty="0"/>
              <a:t>Adopt what you have presented, then schedule a follow-up meeting to amend</a:t>
            </a:r>
          </a:p>
          <a:p>
            <a:pPr lvl="1"/>
            <a:r>
              <a:rPr lang="en-US" dirty="0"/>
              <a:t>Adopt an amended resolution reflecting changes you feel comfortable making almost on the fly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Leading</a:t>
            </a:r>
            <a:r>
              <a:rPr lang="en-US" sz="3200" b="1" dirty="0" smtClean="0">
                <a:latin typeface="Gill Sans MT" panose="020B0502020104020203" pitchFamily="34" charset="0"/>
              </a:rPr>
              <a:t> through trying times of Political and Economic unknowns</a:t>
            </a:r>
            <a:endParaRPr lang="en-US" sz="32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2791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Two different environments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Two different challenges for City Managers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Let’s compare and contrast the approach to these to situations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Economic unknowns best approached “offensively”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Political unknowns best approached “defensively”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The cycle of Political unknowns seems to happen far more frequently than Economic unknowns</a:t>
            </a:r>
          </a:p>
          <a:p>
            <a:r>
              <a:rPr lang="en-US" dirty="0" smtClean="0"/>
              <a:t>The science of leadership in the Economic unknown vs. the art of leadership in the Political unknown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What is your election cycle?  This may equal the wave cycle for Political unknowns</a:t>
            </a:r>
          </a:p>
          <a:p>
            <a:r>
              <a:rPr lang="en-US" dirty="0" smtClean="0"/>
              <a:t>Elections and the campaign cycle are known as “The Silly Season”</a:t>
            </a:r>
          </a:p>
          <a:p>
            <a:pPr lvl="1"/>
            <a:r>
              <a:rPr lang="en-US" dirty="0" smtClean="0"/>
              <a:t>Managing expectations is a near impossibility</a:t>
            </a:r>
          </a:p>
          <a:p>
            <a:pPr lvl="1"/>
            <a:r>
              <a:rPr lang="en-US" dirty="0" smtClean="0"/>
              <a:t>There is no “Reserve for Political uncertainty”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Political dynamics change with each new member on your Council</a:t>
            </a:r>
          </a:p>
          <a:p>
            <a:pPr lvl="1"/>
            <a:r>
              <a:rPr lang="en-US" dirty="0" smtClean="0"/>
              <a:t>The more Council Members you have, the greater the volatility with each changing seat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9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Strategies shared in both environments</a:t>
            </a:r>
          </a:p>
          <a:p>
            <a:pPr lvl="1"/>
            <a:r>
              <a:rPr lang="en-US" dirty="0" smtClean="0"/>
              <a:t>Transparency is a must.  This is necessary to prevent staff (City Managers) from becoming cannon fodder</a:t>
            </a:r>
          </a:p>
          <a:p>
            <a:pPr lvl="1"/>
            <a:r>
              <a:rPr lang="en-US" dirty="0" smtClean="0"/>
              <a:t>Operate from a position of fact.  You have the source documents of the truth.  Share them</a:t>
            </a:r>
          </a:p>
          <a:p>
            <a:pPr lvl="1"/>
            <a:r>
              <a:rPr lang="en-US" dirty="0" smtClean="0"/>
              <a:t>Maintain the professional high ground</a:t>
            </a:r>
          </a:p>
          <a:p>
            <a:pPr lvl="1"/>
            <a:r>
              <a:rPr lang="en-US" dirty="0" smtClean="0"/>
              <a:t>Treat everyone in the environment the same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 not let political unknowns move you from your ethical foundation</a:t>
            </a:r>
          </a:p>
          <a:p>
            <a:r>
              <a:rPr lang="en-US" dirty="0" smtClean="0"/>
              <a:t>Situational awareness can help you lead your Management TEAM through the minefield of political agendas</a:t>
            </a:r>
          </a:p>
          <a:p>
            <a:r>
              <a:rPr lang="en-US" dirty="0" smtClean="0"/>
              <a:t>Without leadership here, the voice of one politician can spread doubt on the soundness of staff actions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Since the breadth of Political unknowns spans so much more than the financial future of the organization, the ability to rely on your reputation and past successes help Managers survive</a:t>
            </a:r>
          </a:p>
          <a:p>
            <a:r>
              <a:rPr lang="en-US" dirty="0" smtClean="0"/>
              <a:t>Usually those creating political chaos don’t last in that capacity.  </a:t>
            </a:r>
          </a:p>
          <a:p>
            <a:r>
              <a:rPr lang="en-US" dirty="0" smtClean="0"/>
              <a:t>The defensive approach may be best described as winning by attrition.  Your ability to outlast the chaos is a win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and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Let’s play the game again.</a:t>
            </a:r>
          </a:p>
          <a:p>
            <a:r>
              <a:rPr lang="en-US" dirty="0" smtClean="0"/>
              <a:t>Would you rather?</a:t>
            </a:r>
          </a:p>
          <a:p>
            <a:r>
              <a:rPr lang="en-US" dirty="0" smtClean="0"/>
              <a:t>Who can you rely on?</a:t>
            </a:r>
          </a:p>
          <a:p>
            <a:r>
              <a:rPr lang="en-US" dirty="0" smtClean="0"/>
              <a:t>Who can you call on for help?</a:t>
            </a:r>
          </a:p>
          <a:p>
            <a:r>
              <a:rPr lang="en-US" dirty="0" smtClean="0"/>
              <a:t>Don’t let political issues fester.  Address them professionally, with facts and transparency</a:t>
            </a:r>
          </a:p>
          <a:p>
            <a:r>
              <a:rPr lang="en-US" dirty="0" smtClean="0"/>
              <a:t>Don’t let economic unknowns grow in darkness.  Bring those items to light, publically, and early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</a:t>
            </a:r>
            <a:r>
              <a:rPr lang="en-US" sz="3200" b="1" dirty="0" smtClean="0">
                <a:latin typeface="Gill Sans MT" panose="020B0502020104020203" pitchFamily="34" charset="0"/>
              </a:rPr>
              <a:t>Political and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Let’s chat!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6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ill Sans MT" panose="020B0502020104020203" pitchFamily="34" charset="0"/>
              </a:rPr>
              <a:t>Would you rather: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2791"/>
            <a:ext cx="8001000" cy="33944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Have you ever played the game?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Would you rather face economic unknowns during times of political stability, or political unknowns in times of economic stability?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ill Sans MT" panose="020B0502020104020203" pitchFamily="34" charset="0"/>
              </a:rPr>
              <a:t>Answer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Economic unknowns with a stable political environment.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8229600" cy="85725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ill Sans MT" panose="020B0502020104020203" pitchFamily="34" charset="0"/>
              </a:rPr>
              <a:t>Why?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Of the two environments, times of Economic unknowns are far more predictable (and survivable) than Political unknowns</a:t>
            </a:r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2901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Gill Sans MT" panose="020B0502020104020203" pitchFamily="34" charset="0"/>
              </a:rPr>
              <a:t>Leading through trying times of Economic unknowns</a:t>
            </a:r>
            <a:endParaRPr lang="en-US" sz="36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Housing crash of 2008</a:t>
            </a:r>
          </a:p>
          <a:p>
            <a:pPr lvl="1"/>
            <a:r>
              <a:rPr lang="en-US" dirty="0" smtClean="0"/>
              <a:t>Pandemic of 2020</a:t>
            </a:r>
          </a:p>
          <a:p>
            <a:pPr lvl="1"/>
            <a:r>
              <a:rPr lang="en-US" dirty="0" smtClean="0"/>
              <a:t>Local economic unknowns are most likely symptoms of National economic unknowns </a:t>
            </a:r>
            <a:endParaRPr lang="en-US" dirty="0" smtClean="0"/>
          </a:p>
          <a:p>
            <a:pPr lvl="1"/>
            <a:r>
              <a:rPr lang="en-US" dirty="0" smtClean="0"/>
              <a:t>Typically, economic cycles run between 4 and 7 years of up and down (wave cycle)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2901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Gill Sans MT" panose="020B0502020104020203" pitchFamily="34" charset="0"/>
              </a:rPr>
              <a:t>Leading through trying times of Economic unknowns</a:t>
            </a:r>
            <a:endParaRPr lang="en-US" sz="36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Processes and communications vehicles are an absolute necessity</a:t>
            </a:r>
          </a:p>
          <a:p>
            <a:r>
              <a:rPr lang="en-US" dirty="0" smtClean="0"/>
              <a:t>Transparency is a must</a:t>
            </a:r>
          </a:p>
          <a:p>
            <a:r>
              <a:rPr lang="en-US" dirty="0" smtClean="0"/>
              <a:t>If you implement such practices in times of Economic stability, you develop trust in the message and the messenger when things get dark and murky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6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When in the fiscal year does the picture become murky?</a:t>
            </a:r>
          </a:p>
          <a:p>
            <a:pPr lvl="1"/>
            <a:r>
              <a:rPr lang="en-US" dirty="0" smtClean="0"/>
              <a:t>Budget Development</a:t>
            </a:r>
          </a:p>
          <a:p>
            <a:pPr lvl="1"/>
            <a:r>
              <a:rPr lang="en-US" dirty="0" smtClean="0"/>
              <a:t>Mid-Year</a:t>
            </a:r>
          </a:p>
          <a:p>
            <a:pPr lvl="1"/>
            <a:r>
              <a:rPr lang="en-US" dirty="0" smtClean="0"/>
              <a:t>Or late in the 4</a:t>
            </a:r>
            <a:r>
              <a:rPr lang="en-US" baseline="30000" dirty="0" smtClean="0"/>
              <a:t>th</a:t>
            </a:r>
            <a:r>
              <a:rPr lang="en-US" dirty="0" smtClean="0"/>
              <a:t> Quarter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42901"/>
            <a:ext cx="8915400" cy="8572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Leading through trying times of Economic unknowns</a:t>
            </a:r>
            <a:endParaRPr lang="en-US" sz="31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72" y="1286471"/>
            <a:ext cx="7924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During Budget Development</a:t>
            </a:r>
          </a:p>
          <a:p>
            <a:pPr lvl="1"/>
            <a:r>
              <a:rPr lang="en-US" dirty="0" smtClean="0"/>
              <a:t>What are you seeing that raises concern?</a:t>
            </a:r>
          </a:p>
          <a:p>
            <a:pPr lvl="1"/>
            <a:r>
              <a:rPr lang="en-US" dirty="0" smtClean="0"/>
              <a:t>What are your budget managers seeing?</a:t>
            </a:r>
          </a:p>
          <a:p>
            <a:pPr lvl="1"/>
            <a:r>
              <a:rPr lang="en-US" dirty="0" smtClean="0"/>
              <a:t>What are your neighboring agencies seeing?</a:t>
            </a:r>
          </a:p>
          <a:p>
            <a:pPr lvl="1"/>
            <a:r>
              <a:rPr lang="en-US" dirty="0" smtClean="0"/>
              <a:t>What does the State look like?</a:t>
            </a:r>
          </a:p>
          <a:p>
            <a:pPr lvl="1"/>
            <a:r>
              <a:rPr lang="en-US" dirty="0" smtClean="0"/>
              <a:t>What do you see Nationally and Globally?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CITY OF NORMAN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F986-84A2-4264-8B79-72D53E88E8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EDAB.10.22.19</Template>
  <TotalTime>3272</TotalTime>
  <Words>1155</Words>
  <Application>Microsoft Office PowerPoint</Application>
  <PresentationFormat>On-screen Show (16:9)</PresentationFormat>
  <Paragraphs>169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Gill Sans MT</vt:lpstr>
      <vt:lpstr>Office Theme</vt:lpstr>
      <vt:lpstr>CMAO Winter Conference </vt:lpstr>
      <vt:lpstr>Leading through trying times of Political and Economic unknowns</vt:lpstr>
      <vt:lpstr>Would you rather:</vt:lpstr>
      <vt:lpstr>Answer</vt:lpstr>
      <vt:lpstr>Why?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Economic unknowns</vt:lpstr>
      <vt:lpstr>PowerPoint Presentation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Economic unknowns</vt:lpstr>
      <vt:lpstr>Leading through trying times of Political unknowns</vt:lpstr>
      <vt:lpstr>Leading through trying times of Political unknowns</vt:lpstr>
      <vt:lpstr>Leading through trying times of Political unknowns</vt:lpstr>
      <vt:lpstr>Leading through trying times of Political unknowns</vt:lpstr>
      <vt:lpstr>Leading through trying times of Political unknowns</vt:lpstr>
      <vt:lpstr>Leading through trying times of Political unknowns</vt:lpstr>
      <vt:lpstr>Leading through trying times of Political and Economic unknowns</vt:lpstr>
      <vt:lpstr>Leading through trying times of Political and Economic unknowns</vt:lpstr>
      <vt:lpstr>PowerPoint Presentation</vt:lpstr>
    </vt:vector>
  </TitlesOfParts>
  <Company>City of Norman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Norman</dc:title>
  <dc:creator>Sara Kaplan</dc:creator>
  <cp:lastModifiedBy>Darrel Pyle</cp:lastModifiedBy>
  <cp:revision>59</cp:revision>
  <cp:lastPrinted>2024-01-23T22:52:31Z</cp:lastPrinted>
  <dcterms:created xsi:type="dcterms:W3CDTF">2019-10-22T13:41:32Z</dcterms:created>
  <dcterms:modified xsi:type="dcterms:W3CDTF">2024-01-24T02:37:22Z</dcterms:modified>
</cp:coreProperties>
</file>